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41"/>
  </p:notesMasterIdLst>
  <p:sldIdLst>
    <p:sldId id="512" r:id="rId3"/>
    <p:sldId id="270" r:id="rId4"/>
    <p:sldId id="513" r:id="rId5"/>
    <p:sldId id="877" r:id="rId6"/>
    <p:sldId id="263" r:id="rId7"/>
    <p:sldId id="868" r:id="rId8"/>
    <p:sldId id="381" r:id="rId9"/>
    <p:sldId id="844" r:id="rId10"/>
    <p:sldId id="272" r:id="rId11"/>
    <p:sldId id="871" r:id="rId12"/>
    <p:sldId id="676" r:id="rId13"/>
    <p:sldId id="669" r:id="rId14"/>
    <p:sldId id="899" r:id="rId15"/>
    <p:sldId id="673" r:id="rId16"/>
    <p:sldId id="878" r:id="rId17"/>
    <p:sldId id="882" r:id="rId18"/>
    <p:sldId id="883" r:id="rId19"/>
    <p:sldId id="884" r:id="rId20"/>
    <p:sldId id="895" r:id="rId21"/>
    <p:sldId id="886" r:id="rId22"/>
    <p:sldId id="885" r:id="rId23"/>
    <p:sldId id="890" r:id="rId24"/>
    <p:sldId id="892" r:id="rId25"/>
    <p:sldId id="893" r:id="rId26"/>
    <p:sldId id="894" r:id="rId27"/>
    <p:sldId id="896" r:id="rId28"/>
    <p:sldId id="872" r:id="rId29"/>
    <p:sldId id="879" r:id="rId30"/>
    <p:sldId id="887" r:id="rId31"/>
    <p:sldId id="888" r:id="rId32"/>
    <p:sldId id="889" r:id="rId33"/>
    <p:sldId id="875" r:id="rId34"/>
    <p:sldId id="898" r:id="rId35"/>
    <p:sldId id="897" r:id="rId36"/>
    <p:sldId id="880" r:id="rId37"/>
    <p:sldId id="874" r:id="rId38"/>
    <p:sldId id="694" r:id="rId39"/>
    <p:sldId id="53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C5654-4351-4255-9E0D-7932FF7B4376}" v="1" dt="2024-01-31T11:52:43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3446" autoAdjust="0"/>
  </p:normalViewPr>
  <p:slideViewPr>
    <p:cSldViewPr snapToGrid="0" showGuides="1">
      <p:cViewPr varScale="1">
        <p:scale>
          <a:sx n="89" d="100"/>
          <a:sy n="89" d="100"/>
        </p:scale>
        <p:origin x="4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telling" userId="eaafbebf78cefb57" providerId="LiveId" clId="{7FAC5654-4351-4255-9E0D-7932FF7B4376}"/>
    <pc:docChg chg="undo custSel addSld delSld modSld">
      <pc:chgData name="John Stelling" userId="eaafbebf78cefb57" providerId="LiveId" clId="{7FAC5654-4351-4255-9E0D-7932FF7B4376}" dt="2024-01-31T11:58:55.022" v="472" actId="20577"/>
      <pc:docMkLst>
        <pc:docMk/>
      </pc:docMkLst>
      <pc:sldChg chg="new del">
        <pc:chgData name="John Stelling" userId="eaafbebf78cefb57" providerId="LiveId" clId="{7FAC5654-4351-4255-9E0D-7932FF7B4376}" dt="2024-01-31T11:52:38.254" v="1" actId="680"/>
        <pc:sldMkLst>
          <pc:docMk/>
          <pc:sldMk cId="291249947" sldId="899"/>
        </pc:sldMkLst>
      </pc:sldChg>
      <pc:sldChg chg="modSp add mod">
        <pc:chgData name="John Stelling" userId="eaafbebf78cefb57" providerId="LiveId" clId="{7FAC5654-4351-4255-9E0D-7932FF7B4376}" dt="2024-01-31T11:58:55.022" v="472" actId="20577"/>
        <pc:sldMkLst>
          <pc:docMk/>
          <pc:sldMk cId="4184583751" sldId="899"/>
        </pc:sldMkLst>
        <pc:spChg chg="mod">
          <ac:chgData name="John Stelling" userId="eaafbebf78cefb57" providerId="LiveId" clId="{7FAC5654-4351-4255-9E0D-7932FF7B4376}" dt="2024-01-31T11:52:51.387" v="27" actId="20577"/>
          <ac:spMkLst>
            <pc:docMk/>
            <pc:sldMk cId="4184583751" sldId="899"/>
            <ac:spMk id="2" creationId="{C85469C1-39AD-4B29-A128-ED68DDD446D0}"/>
          </ac:spMkLst>
        </pc:spChg>
        <pc:spChg chg="mod">
          <ac:chgData name="John Stelling" userId="eaafbebf78cefb57" providerId="LiveId" clId="{7FAC5654-4351-4255-9E0D-7932FF7B4376}" dt="2024-01-31T11:58:55.022" v="472" actId="20577"/>
          <ac:spMkLst>
            <pc:docMk/>
            <pc:sldMk cId="4184583751" sldId="899"/>
            <ac:spMk id="3" creationId="{86A4B40B-7430-411C-8E8E-B2FD2052162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7171215880892"/>
          <c:y val="7.582938388625593E-2"/>
          <c:w val="0.82506203473945405"/>
          <c:h val="0.8530805687203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acinetobacter</c:v>
                </c:pt>
              </c:strCache>
            </c:strRef>
          </c:tx>
          <c:spPr>
            <a:solidFill>
              <a:schemeClr val="accent1"/>
            </a:solidFill>
            <a:ln w="1061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Sheet1!$B$1:$AK$1</c:f>
              <c:numCache>
                <c:formatCode>General</c:formatCode>
                <c:ptCount val="36"/>
              </c:numCache>
            </c:num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2</c:v>
                </c:pt>
                <c:pt idx="9">
                  <c:v>5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6</c:v>
                </c:pt>
                <c:pt idx="18">
                  <c:v>5</c:v>
                </c:pt>
                <c:pt idx="19">
                  <c:v>2</c:v>
                </c:pt>
                <c:pt idx="20">
                  <c:v>5</c:v>
                </c:pt>
                <c:pt idx="21">
                  <c:v>13</c:v>
                </c:pt>
                <c:pt idx="22">
                  <c:v>9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3</c:v>
                </c:pt>
                <c:pt idx="28">
                  <c:v>0</c:v>
                </c:pt>
                <c:pt idx="29">
                  <c:v>5</c:v>
                </c:pt>
                <c:pt idx="30">
                  <c:v>6</c:v>
                </c:pt>
                <c:pt idx="31">
                  <c:v>4</c:v>
                </c:pt>
                <c:pt idx="32">
                  <c:v>10</c:v>
                </c:pt>
                <c:pt idx="33">
                  <c:v>4</c:v>
                </c:pt>
                <c:pt idx="34">
                  <c:v>3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3-47D3-A5A9-A2E5ECFCE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389791"/>
        <c:axId val="1"/>
      </c:barChart>
      <c:catAx>
        <c:axId val="874389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65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04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dirty="0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1.3647642679900745E-2"/>
              <c:y val="0.13981042654028436"/>
            </c:manualLayout>
          </c:layout>
          <c:overlay val="0"/>
          <c:spPr>
            <a:noFill/>
            <a:ln w="212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6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4389791"/>
        <c:crosses val="autoZero"/>
        <c:crossBetween val="between"/>
      </c:valAx>
      <c:spPr>
        <a:noFill/>
        <a:ln w="1061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7171215880892"/>
          <c:y val="7.582938388625593E-2"/>
          <c:w val="0.82506203473945405"/>
          <c:h val="0.8530805687203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acinetobacter</c:v>
                </c:pt>
              </c:strCache>
            </c:strRef>
          </c:tx>
          <c:spPr>
            <a:solidFill>
              <a:schemeClr val="accent1"/>
            </a:solidFill>
            <a:ln w="10534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Sheet1!$B$1:$AK$1</c:f>
              <c:numCache>
                <c:formatCode>General</c:formatCode>
                <c:ptCount val="36"/>
              </c:numCache>
            </c:num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11</c:v>
                </c:pt>
                <c:pt idx="22">
                  <c:v>4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F-4FB1-B807-172107165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871455"/>
        <c:axId val="1"/>
      </c:barChart>
      <c:catAx>
        <c:axId val="18548714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3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4"/>
        </c:scaling>
        <c:delete val="0"/>
        <c:axPos val="l"/>
        <c:majorGridlines>
          <c:spPr>
            <a:ln w="263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54871455"/>
        <c:crosses val="autoZero"/>
        <c:crossBetween val="between"/>
      </c:valAx>
      <c:spPr>
        <a:noFill/>
        <a:ln w="1053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1710-4D0F-42FB-8C16-741FECAC6B0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F95F6-852F-4DC2-93DD-4156080F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41181E-7137-40BE-8739-8B1B2A5704A6}" type="slidenum">
              <a:rPr lang="en-GB" altLang="en-US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F63B2F-9526-49E8-AAEE-EC51C7117490}" type="slidenum">
              <a:rPr lang="en-GB" altLang="en-US"/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16375" y="8958263"/>
            <a:ext cx="30702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5" tIns="47188" rIns="94375" bIns="47188" anchor="b"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C6618B-C5E4-493D-A784-6D0AF840A2C4}" type="slidenum">
              <a:rPr lang="en-US" altLang="en-US" b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b="0">
              <a:latin typeface="Arial" charset="0"/>
              <a:cs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42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EF38C-4F4D-4DE9-8BE8-6E9B1F362FB8}" type="slidenum">
              <a:rPr lang="en-GB"/>
              <a:pPr/>
              <a:t>12</a:t>
            </a:fld>
            <a:endParaRPr lang="en-GB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372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108A05-E785-ACCC-9E32-4A39A1A6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DE49F-D2DB-1730-59BB-8165CC32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0FAD1-14C2-9CEF-4D73-F2255D98F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1CCDE-79F0-909F-4CE6-5ACFD1D1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12416-7968-7D95-D238-15C72223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7C74-41CD-F356-4688-42255CB1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3209-EE5B-4212-7C93-1FF560FF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198CB-BA39-CB30-8AFE-4112C6E7A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4D995-F1B6-A8A7-396D-634124C1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4D0F-14E7-4F8E-760D-DCF9BD2A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B7E4-7955-0F24-C2A6-502F2E74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B81BF-32E1-BFBD-2454-99717FA26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7DA94-C224-B8D6-A236-E9693800E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3C58F-7500-8BE9-6AE1-8430C861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C6DC5-6D29-D84A-8FDF-8E229024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395F-DFB5-68BD-6312-3903C4E6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AC1F-6A42-4092-7097-6C0D2F5C0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89770-24BD-7B32-26FE-2A2F90E88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9C85-8B1A-5533-0F79-EBE1F36E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C7CD-E165-9D0F-C3C9-7BD8E546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1B980-9C9A-0DBD-D39B-26A95F6C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8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473B-9A62-234F-855C-01BF2ABD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93F52-D147-E3FB-049E-A4E4D0AED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091C-77EC-48BD-71B6-38D307C3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59135-9379-65C7-B6CB-0D007FC7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C8A0-B708-FA84-899A-0B894916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D7AC-A6E4-472B-E3B6-3CD65FC0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7B431-63AC-4191-1DB1-2BBD17801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4E9DD-7A30-7A4B-57A9-B5458ACE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AF8F-8C24-F56C-D19F-E0B5779F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EB1D-F553-7ED5-23B6-7DE4448A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4350-1BB2-B78F-5D17-49EB6769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1334-5864-494D-0FBE-88154B632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52E14-B349-0ED6-2A89-A7373852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3D2A3-5305-B24E-AA9D-EE7A37C4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79C9-664C-BC15-21B0-6850EF4A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178C-602D-EBC6-5FCA-445327DA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ED1A-997B-B169-9A8B-ED94492B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5DF65-191D-5152-0FBA-5131AE822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FC714-B9F9-0A99-9D59-735F9E9B4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DDA03-475D-DC00-26DB-B528C25B7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511C5-7056-EC71-CB1D-7A58704BE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F02BE-929D-8E8E-AFFF-3C741668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ADEA2-7DE0-3C40-9D81-1FFF78ED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BA379-2F61-1CFC-22C8-4E19D209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71D9-F858-44C2-E87C-5897BD09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7E633-9E4A-AD8B-D204-8BF3D67F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9E987-5F05-9E89-6166-EF8EE4F2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65867-8FCD-EA25-4D7D-1CB8B0B3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2E1F9-D120-12DA-8D1F-210D6E09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73AC3-9C5B-EB5B-A9D2-FAF64F5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5F45F-21FC-A846-82E0-29331CFA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5A97-BCFF-810C-9EC7-A2E5CA66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B9C0-0AF0-F01C-9FFC-1030E015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3665A-90E2-DE05-A0BB-AB1CC20AE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E9A77-BA68-6CA6-F75D-703E7E73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06E08-F26D-9DC6-E77C-C895F4C5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B67A7-3314-CB17-4275-E4A117FE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93E6-1843-5A1C-A2A9-EAE2AB5B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63670-74BF-D72B-F5BD-609BB567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BD3E-3D5B-A116-029F-58DDD9D4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F66C-5EAB-C4BA-F76F-F3E28628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09457-F9C9-C9C9-9687-7B60008A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1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8884-AFF6-9B3F-6087-CA893F42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FF682-443B-F0A4-C7C2-A096CBE94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96829-E0D2-0D59-0EEB-0CC9991D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833A7-00B9-AFCC-F219-58C1FEB1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6A739-E3CA-6383-8EE3-AC1F4AF5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85966-57C5-4034-DF90-45FF241F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28AA-AABD-0708-3B2E-75308C74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3A345-DF40-0199-01F9-CC2DC54FB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DF78-F0CD-1377-5BB4-176F0CFD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38ACB-EEF1-49B9-362D-1E0BACF5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1F3B4-5425-4A46-9E45-BF9BF483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09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DB2DD-5CE4-CD9E-FFEB-826BC02B7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C8368-DB14-72D5-FC12-4176BD645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8666-BF6F-DBF5-B8F1-0A6B2137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13938-437D-46C7-1DBD-73B6E2EE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8495-A088-CB0D-1F7D-EC35398F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2523-EBF7-9616-D7CE-63E279BE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FF80A-AA17-5528-3CAF-547FFB76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D014C-F852-2238-21B2-12E33477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180E3-55D1-3236-CB99-BA0BC805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0728-9E76-8F3B-183D-2F1B07C9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0B35-A1E7-F38E-798E-565EA0FB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EF2A-A861-8176-DC33-153105A80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055F9-1B10-8D03-86DE-4E034E844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A3FAA-7A82-E48B-B3A4-E91419FF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2DE65-E583-E43D-605F-32FA0749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1C77A-DCDA-E9B5-624E-40CA6EBB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F0E0-DDC1-5084-9D7A-A709F504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15DEC-1835-7A64-D7F5-39359AD1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8BE9E-03EE-7DBA-3160-28E6D7359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F7686-2D21-7734-0406-DEED8C2F9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3B258-8E26-0BAF-7D15-4ABABA978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0988B-E0B1-AEE8-40D0-09F2611F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1B570-C127-33E9-C64A-6184AAAE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191D7-7DAE-FE1D-5555-724BEDE4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0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D23C-BD08-74E8-BB0F-A0BAFE59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1C122-6F05-BEC9-7655-6FB5F711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A3F04-8C13-957E-CD9E-10CC00F7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2867-DC8F-12D4-2A82-733DF33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2BE2C-2315-2D9A-4318-83F3ADF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D2782-ED6D-93EF-324F-9768EEDA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00E0F-3A6A-0DF1-CDCE-AF553D99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627B-3126-3D7F-4C33-6D9E50BB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CE60-7F33-09BB-860C-B14CE63B1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9F44E-7BA2-57CD-C152-1A2F55B0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83C28-7757-3593-D23B-E6187D33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30523-5114-05C9-0351-C2C18AC3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47AF2-0642-1CFA-682A-D115BAC7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6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1971-BC1C-7BA9-6C03-5DC20FF0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C5788-22FE-40C5-7309-AB235A649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32D27-10B6-9F86-7480-8FDA666A8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006CE-D784-B866-6DD2-E97CF5E7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2D543-85E9-B3D1-5A9B-1B3FC19F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320FC-84B0-3CF8-70A6-A8F0203B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4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8B622-C656-4160-6819-64315D26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06A3B-A4DD-6E93-2282-9A766853A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10049-F7CF-2FF2-4A14-31019DA70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4BA0-C2A3-498F-8DD4-ABB21F708F2F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EE413-2339-691C-8CFA-9A4FAC1A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3694A-CF48-ABCE-13C2-2E0E688F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6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C801F-E6FD-4F2F-75C9-B131EF5E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17E53-3588-6781-D4C8-35992CC6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7D08E-6084-5F29-F8E9-179B49F3D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7E5C-A779-4D8A-BFDE-E072C8E0586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D888-3987-F2B4-38D7-2C2EBB677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802CC-3C68-7A1B-51ED-17AB0A5D0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telling@whone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atscan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whonet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84401" y="1074082"/>
            <a:ext cx="7539789" cy="8576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WHONET-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SaTScan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Cluster/Outbreak Detection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5189576"/>
            <a:ext cx="8153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John Stelling, MD, MPH, </a:t>
            </a:r>
            <a:r>
              <a:rPr lang="en-GB" altLang="en-US" sz="2000" u="sng" dirty="0">
                <a:hlinkClick r:id="rId3"/>
              </a:rPr>
              <a:t>jstelling@whonet.org</a:t>
            </a:r>
            <a:endParaRPr lang="en-GB" altLang="en-US" sz="2000" u="sng" dirty="0"/>
          </a:p>
          <a:p>
            <a:pPr>
              <a:lnSpc>
                <a:spcPct val="80000"/>
              </a:lnSpc>
            </a:pPr>
            <a:r>
              <a:rPr lang="en-GB" altLang="en-US" sz="2000" dirty="0"/>
              <a:t>Brigham and Women’s Hospital, Harvard Medical School, Boston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WHO Collaborating Centre for Surveillance of Antimicrobial Resistance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CF2D5D6D-F825-C708-0380-C5819469A9BC}"/>
              </a:ext>
            </a:extLst>
          </p:cNvPr>
          <p:cNvSpPr/>
          <p:nvPr/>
        </p:nvSpPr>
        <p:spPr>
          <a:xfrm>
            <a:off x="9500814" y="4926928"/>
            <a:ext cx="2228963" cy="1931072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69C1-39AD-4B29-A128-ED68DDD4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51" y="280307"/>
            <a:ext cx="12290050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Traditional statistical methods for outbreak detection… </a:t>
            </a:r>
            <a:br>
              <a:rPr lang="en-US" dirty="0"/>
            </a:br>
            <a:r>
              <a:rPr lang="en-US" dirty="0"/>
              <a:t>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B40B-7430-411C-8E8E-B2FD20521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40" y="1713410"/>
            <a:ext cx="11232323" cy="4114800"/>
          </a:xfrm>
        </p:spPr>
        <p:txBody>
          <a:bodyPr>
            <a:normAutofit/>
          </a:bodyPr>
          <a:lstStyle/>
          <a:p>
            <a:r>
              <a:rPr lang="en-US" sz="2400" dirty="0"/>
              <a:t>Too simple</a:t>
            </a:r>
          </a:p>
          <a:p>
            <a:pPr lvl="1"/>
            <a:r>
              <a:rPr lang="en-US" sz="2000" dirty="0"/>
              <a:t>For example:  “Three new patients with MRSA in a hospital ward in a two-week period”</a:t>
            </a:r>
          </a:p>
          <a:p>
            <a:pPr lvl="1"/>
            <a:r>
              <a:rPr lang="en-US" sz="2000" dirty="0"/>
              <a:t>But this rule does not consider the size of the ward, the baseline incidence of MRSA, or heterogeneity among MRSA</a:t>
            </a:r>
          </a:p>
          <a:p>
            <a:r>
              <a:rPr lang="en-US" sz="2400" dirty="0"/>
              <a:t>Very narrow focus</a:t>
            </a:r>
          </a:p>
          <a:p>
            <a:pPr lvl="1"/>
            <a:r>
              <a:rPr lang="en-US" sz="2000" dirty="0"/>
              <a:t>Only priority species or resistance phenotypes like MRSA and VRE.  Others are ignored.</a:t>
            </a:r>
          </a:p>
          <a:p>
            <a:pPr lvl="1"/>
            <a:r>
              <a:rPr lang="en-US" sz="2000" dirty="0"/>
              <a:t>Rigid time intervals:  daily or weekly or monthly</a:t>
            </a:r>
          </a:p>
          <a:p>
            <a:pPr lvl="1"/>
            <a:r>
              <a:rPr lang="en-US" sz="2000" dirty="0"/>
              <a:t>Rigid geographic units:  ward or facility or district or province</a:t>
            </a:r>
          </a:p>
          <a:p>
            <a:r>
              <a:rPr lang="en-US" sz="2400" dirty="0"/>
              <a:t>Low sensitivity, specificity, and positive predictive value</a:t>
            </a:r>
          </a:p>
          <a:p>
            <a:pPr lvl="1"/>
            <a:r>
              <a:rPr lang="en-US" sz="2000" dirty="0"/>
              <a:t>Missing many true outbreaks but alerting too many false positives</a:t>
            </a:r>
          </a:p>
          <a:p>
            <a:r>
              <a:rPr lang="en-US" sz="2400" dirty="0"/>
              <a:t>No automatic adjustments for multiple comparisons</a:t>
            </a:r>
          </a:p>
        </p:txBody>
      </p:sp>
    </p:spTree>
    <p:extLst>
      <p:ext uri="{BB962C8B-B14F-4D97-AF65-F5344CB8AC3E}">
        <p14:creationId xmlns:p14="http://schemas.microsoft.com/office/powerpoint/2010/main" val="207780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755" y="193764"/>
            <a:ext cx="11379570" cy="1143000"/>
          </a:xfrm>
        </p:spPr>
        <p:txBody>
          <a:bodyPr/>
          <a:lstStyle/>
          <a:p>
            <a:pPr algn="l"/>
            <a:r>
              <a:rPr lang="en-US" sz="3200" dirty="0"/>
              <a:t>Statistical algorithms for cluster detection available in WHONET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79" y="1330237"/>
            <a:ext cx="8388532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Time-trend analysis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Cumulative Sums (CUSUM) – from CDC EARS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Moving Average (MA)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Exponential Weighted Moving Average (EWMA)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Temporal Poisson*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Temporal Uniform*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Spatial trend analysis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Spatial Multinomial*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Space-Time trend analysis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Space-Time Permutation*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Space-Time Uniform*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Space-Time Multinomial*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Space-Time Poisson*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69A0C56-D31B-4CC0-A3DD-A376277F2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90" y="6331141"/>
            <a:ext cx="3365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  <a:cs typeface="Arial" charset="0"/>
              </a:rPr>
              <a:t>* Options available in </a:t>
            </a:r>
            <a:r>
              <a:rPr lang="en-US" altLang="en-US" sz="1800" dirty="0" err="1">
                <a:latin typeface="Arial" charset="0"/>
                <a:cs typeface="Arial" charset="0"/>
              </a:rPr>
              <a:t>SaTScan</a:t>
            </a:r>
            <a:endParaRPr lang="en-US" altLang="en-US" sz="1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19C7CB-3450-4AA3-9EF2-EB7E9E32D879}"/>
              </a:ext>
            </a:extLst>
          </p:cNvPr>
          <p:cNvGrpSpPr/>
          <p:nvPr/>
        </p:nvGrpSpPr>
        <p:grpSpPr>
          <a:xfrm>
            <a:off x="619751" y="3280951"/>
            <a:ext cx="7940506" cy="2059507"/>
            <a:chOff x="1029060" y="4038600"/>
            <a:chExt cx="7940506" cy="20595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02758F3-6226-491E-8714-EE5567613299}"/>
                </a:ext>
              </a:extLst>
            </p:cNvPr>
            <p:cNvGrpSpPr/>
            <p:nvPr/>
          </p:nvGrpSpPr>
          <p:grpSpPr>
            <a:xfrm>
              <a:off x="1029060" y="4038600"/>
              <a:ext cx="3461135" cy="2059507"/>
              <a:chOff x="1029060" y="4038600"/>
              <a:chExt cx="3461135" cy="2059507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029060" y="5011070"/>
                <a:ext cx="3435012" cy="1087037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8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2DF808-FB89-4F0C-A4FE-F6A6128BB65E}"/>
                  </a:ext>
                </a:extLst>
              </p:cNvPr>
              <p:cNvSpPr/>
              <p:nvPr/>
            </p:nvSpPr>
            <p:spPr bwMode="auto">
              <a:xfrm>
                <a:off x="1055183" y="4038600"/>
                <a:ext cx="3435012" cy="314876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8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B16DD6-FDD8-42C3-A416-433661A17281}"/>
                </a:ext>
              </a:extLst>
            </p:cNvPr>
            <p:cNvGrpSpPr/>
            <p:nvPr/>
          </p:nvGrpSpPr>
          <p:grpSpPr>
            <a:xfrm>
              <a:off x="4728753" y="4942582"/>
              <a:ext cx="4240813" cy="830997"/>
              <a:chOff x="4728753" y="4942582"/>
              <a:chExt cx="4240813" cy="83099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20D9B-29CB-451B-998B-3CE5B52BABA8}"/>
                  </a:ext>
                </a:extLst>
              </p:cNvPr>
              <p:cNvSpPr txBox="1"/>
              <p:nvPr/>
            </p:nvSpPr>
            <p:spPr>
              <a:xfrm>
                <a:off x="6491986" y="4942582"/>
                <a:ext cx="24775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0066"/>
                    </a:solidFill>
                  </a:rPr>
                  <a:t>WHONET publications, degree theses, and current work.</a:t>
                </a:r>
              </a:p>
            </p:txBody>
          </p:sp>
          <p:sp>
            <p:nvSpPr>
              <p:cNvPr id="12" name="Arrow: Up 11">
                <a:extLst>
                  <a:ext uri="{FF2B5EF4-FFF2-40B4-BE49-F238E27FC236}">
                    <a16:creationId xmlns:a16="http://schemas.microsoft.com/office/drawing/2014/main" id="{24A93DE0-CA77-4CBA-BAE8-B05356F9CD8F}"/>
                  </a:ext>
                </a:extLst>
              </p:cNvPr>
              <p:cNvSpPr/>
              <p:nvPr/>
            </p:nvSpPr>
            <p:spPr bwMode="auto">
              <a:xfrm rot="16200000" flipH="1">
                <a:off x="5548430" y="4589697"/>
                <a:ext cx="153226" cy="1792580"/>
              </a:xfrm>
              <a:prstGeom prst="upArrow">
                <a:avLst/>
              </a:prstGeom>
              <a:solidFill>
                <a:srgbClr val="0000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8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C4AE371A-FC27-4DB2-9AEF-58827FCC478B}"/>
                </a:ext>
              </a:extLst>
            </p:cNvPr>
            <p:cNvSpPr/>
            <p:nvPr/>
          </p:nvSpPr>
          <p:spPr bwMode="auto">
            <a:xfrm rot="17564546" flipH="1">
              <a:off x="5508364" y="3868157"/>
              <a:ext cx="153226" cy="1792580"/>
            </a:xfrm>
            <a:prstGeom prst="upArrow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>
                <a:solidFill>
                  <a:srgbClr val="000066"/>
                </a:solidFill>
                <a:latin typeface="Arial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9B55F0C-F719-4A1C-BA66-ECD237827F45}"/>
              </a:ext>
            </a:extLst>
          </p:cNvPr>
          <p:cNvGrpSpPr/>
          <p:nvPr/>
        </p:nvGrpSpPr>
        <p:grpSpPr>
          <a:xfrm>
            <a:off x="8724769" y="1248496"/>
            <a:ext cx="2718293" cy="2612061"/>
            <a:chOff x="5446476" y="1066800"/>
            <a:chExt cx="2718293" cy="2612061"/>
          </a:xfrm>
        </p:grpSpPr>
        <p:pic>
          <p:nvPicPr>
            <p:cNvPr id="13" name="Picture 3" descr="01-0514-Fig4">
              <a:extLst>
                <a:ext uri="{FF2B5EF4-FFF2-40B4-BE49-F238E27FC236}">
                  <a16:creationId xmlns:a16="http://schemas.microsoft.com/office/drawing/2014/main" id="{AABF400B-0E9D-4A8D-AF41-62F8E1884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6476" y="1371600"/>
              <a:ext cx="2718293" cy="230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1539F182-7D22-40F4-8023-0464515FF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6576" y="1066800"/>
              <a:ext cx="20185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000066"/>
                  </a:solidFill>
                  <a:latin typeface="Tahom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000066"/>
                  </a:solidFill>
                  <a:latin typeface="Tahom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000066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  <a:cs typeface="Arial" charset="0"/>
                </a:rPr>
                <a:t>CUSUM and VRE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rgbClr val="003399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C0D59A-82B2-4FF1-949A-5E9C402134C0}"/>
              </a:ext>
            </a:extLst>
          </p:cNvPr>
          <p:cNvGrpSpPr/>
          <p:nvPr/>
        </p:nvGrpSpPr>
        <p:grpSpPr>
          <a:xfrm>
            <a:off x="8792258" y="4021305"/>
            <a:ext cx="2438400" cy="2502932"/>
            <a:chOff x="6400800" y="4202668"/>
            <a:chExt cx="2438400" cy="2502932"/>
          </a:xfrm>
        </p:grpSpPr>
        <p:pic>
          <p:nvPicPr>
            <p:cNvPr id="15" name="Picture 3" descr="01-0514-Fig3">
              <a:extLst>
                <a:ext uri="{FF2B5EF4-FFF2-40B4-BE49-F238E27FC236}">
                  <a16:creationId xmlns:a16="http://schemas.microsoft.com/office/drawing/2014/main" id="{45D54707-7067-4468-8E25-FA70116AB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4584700"/>
              <a:ext cx="2438400" cy="212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255DF214-7F84-4FC0-AE47-8CC202AA1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8737" y="4202668"/>
              <a:ext cx="23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000066"/>
                  </a:solidFill>
                  <a:latin typeface="Tahom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000066"/>
                  </a:solidFill>
                  <a:latin typeface="Tahom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rgbClr val="000066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  <a:cs typeface="Arial" charset="0"/>
                </a:rPr>
                <a:t>EWMA and S. aureus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46B3F1A-6795-8385-7868-A20E9AF20067}"/>
              </a:ext>
            </a:extLst>
          </p:cNvPr>
          <p:cNvSpPr/>
          <p:nvPr/>
        </p:nvSpPr>
        <p:spPr bwMode="auto">
          <a:xfrm>
            <a:off x="645873" y="1534880"/>
            <a:ext cx="5188869" cy="3148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C97288-3FCC-272C-31B8-5257ACEFC225}"/>
              </a:ext>
            </a:extLst>
          </p:cNvPr>
          <p:cNvSpPr/>
          <p:nvPr/>
        </p:nvSpPr>
        <p:spPr bwMode="auto">
          <a:xfrm>
            <a:off x="603434" y="2000790"/>
            <a:ext cx="5231309" cy="3148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72BDAED4-0D84-B8D2-1889-F18AF27EC18F}"/>
              </a:ext>
            </a:extLst>
          </p:cNvPr>
          <p:cNvSpPr/>
          <p:nvPr/>
        </p:nvSpPr>
        <p:spPr bwMode="auto">
          <a:xfrm rot="19978744" flipH="1">
            <a:off x="5530131" y="2313672"/>
            <a:ext cx="153226" cy="1792580"/>
          </a:xfrm>
          <a:prstGeom prst="upArrow">
            <a:avLst/>
          </a:prstGeom>
          <a:solidFill>
            <a:srgbClr val="00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4" y="3176"/>
            <a:ext cx="9132887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4819" name="Text Box 3"/>
          <p:cNvSpPr txBox="1">
            <a:spLocks noChangeArrowheads="1"/>
          </p:cNvSpPr>
          <p:nvPr/>
        </p:nvSpPr>
        <p:spPr bwMode="auto">
          <a:xfrm>
            <a:off x="1428205" y="6400801"/>
            <a:ext cx="2382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400" dirty="0">
                <a:hlinkClick r:id="rId4"/>
              </a:rPr>
              <a:t>www.satscan.org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0040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69C1-39AD-4B29-A128-ED68DDD4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51" y="280307"/>
            <a:ext cx="12290050" cy="1257300"/>
          </a:xfrm>
        </p:spPr>
        <p:txBody>
          <a:bodyPr>
            <a:normAutofit/>
          </a:bodyPr>
          <a:lstStyle/>
          <a:p>
            <a:r>
              <a:rPr lang="en-US" dirty="0" err="1"/>
              <a:t>SaTScan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B40B-7430-411C-8E8E-B2FD20521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40" y="1713410"/>
            <a:ext cx="11232323" cy="4114800"/>
          </a:xfrm>
        </p:spPr>
        <p:txBody>
          <a:bodyPr>
            <a:normAutofit/>
          </a:bodyPr>
          <a:lstStyle/>
          <a:p>
            <a:r>
              <a:rPr lang="en-US" sz="2400" dirty="0"/>
              <a:t>Advanced statistical algorithms for estimating p-values based on (non-parametric) Monte Carlo simulations</a:t>
            </a:r>
          </a:p>
          <a:p>
            <a:r>
              <a:rPr lang="en-US" sz="2400" dirty="0"/>
              <a:t>Scanning windows in time</a:t>
            </a:r>
          </a:p>
          <a:p>
            <a:r>
              <a:rPr lang="en-US" sz="2400" dirty="0"/>
              <a:t>Scanning windows in space</a:t>
            </a:r>
          </a:p>
          <a:p>
            <a:r>
              <a:rPr lang="en-US" sz="2400" dirty="0"/>
              <a:t>Automatic control for multiple comparisons (within a single analysis)</a:t>
            </a:r>
          </a:p>
          <a:p>
            <a:r>
              <a:rPr lang="en-US" sz="2400" dirty="0"/>
              <a:t>Spatial variables:</a:t>
            </a:r>
          </a:p>
          <a:p>
            <a:pPr lvl="1"/>
            <a:r>
              <a:rPr lang="en-US" dirty="0"/>
              <a:t>True geographic space (latitudes and longitude)</a:t>
            </a:r>
          </a:p>
          <a:p>
            <a:pPr lvl="1"/>
            <a:r>
              <a:rPr lang="en-US" dirty="0"/>
              <a:t>Non-parametric geographic space (wards, hospital groupings)</a:t>
            </a:r>
          </a:p>
          <a:p>
            <a:pPr lvl="1"/>
            <a:r>
              <a:rPr lang="en-US" dirty="0"/>
              <a:t>Conceptual space </a:t>
            </a:r>
            <a:r>
              <a:rPr lang="en-US"/>
              <a:t>(resistance profiles)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8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10" y="4128362"/>
            <a:ext cx="4495800" cy="2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411" y="1143000"/>
            <a:ext cx="410239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59" y="91437"/>
            <a:ext cx="10983690" cy="1143000"/>
          </a:xfrm>
        </p:spPr>
        <p:txBody>
          <a:bodyPr>
            <a:normAutofit/>
          </a:bodyPr>
          <a:lstStyle/>
          <a:p>
            <a:r>
              <a:rPr lang="en-US" dirty="0" err="1"/>
              <a:t>SaTScan</a:t>
            </a:r>
            <a:r>
              <a:rPr lang="en-US" dirty="0"/>
              <a:t> and cluster detection by any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610" y="1600200"/>
            <a:ext cx="2514600" cy="533400"/>
          </a:xfrm>
        </p:spPr>
        <p:txBody>
          <a:bodyPr/>
          <a:lstStyle/>
          <a:p>
            <a:pPr>
              <a:buNone/>
            </a:pPr>
            <a:r>
              <a:rPr lang="en-US" dirty="0"/>
              <a:t>By organism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4118" y="1143001"/>
            <a:ext cx="4638675" cy="230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410992" y="1676400"/>
            <a:ext cx="251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66"/>
                </a:solidFill>
              </a:rPr>
              <a:t>By ward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637210" y="44196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66"/>
                </a:solidFill>
              </a:rPr>
              <a:t>By resistance profile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39E1DD-222E-48D9-B9B4-CA16B3B5237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93" y="4648200"/>
            <a:ext cx="3590925" cy="16764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0D73DD-8278-4BA3-9458-E4918042E4DC}"/>
              </a:ext>
            </a:extLst>
          </p:cNvPr>
          <p:cNvSpPr txBox="1">
            <a:spLocks/>
          </p:cNvSpPr>
          <p:nvPr/>
        </p:nvSpPr>
        <p:spPr bwMode="auto">
          <a:xfrm>
            <a:off x="6420392" y="4038600"/>
            <a:ext cx="359092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66"/>
                </a:solidFill>
              </a:rPr>
              <a:t>By latitude/longitude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4FA31A-F3BD-4825-86FE-24D6CD67E47E}"/>
              </a:ext>
            </a:extLst>
          </p:cNvPr>
          <p:cNvSpPr txBox="1">
            <a:spLocks/>
          </p:cNvSpPr>
          <p:nvPr/>
        </p:nvSpPr>
        <p:spPr bwMode="auto">
          <a:xfrm>
            <a:off x="494210" y="640080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66"/>
                </a:solidFill>
              </a:rPr>
              <a:t>And by combinations:  Ward groups + resistance profile, etc.</a:t>
            </a:r>
            <a:endParaRPr lang="en-US" sz="2800" kern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486"/>
            <a:ext cx="10515600" cy="1325563"/>
          </a:xfrm>
        </p:spPr>
        <p:txBody>
          <a:bodyPr/>
          <a:lstStyle/>
          <a:p>
            <a:r>
              <a:rPr lang="en-US" dirty="0"/>
              <a:t>WHONET and 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244928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AE91F-6CA6-7AED-C0A5-FF8AA69D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0" y="-35471"/>
            <a:ext cx="10515600" cy="1325563"/>
          </a:xfrm>
        </p:spPr>
        <p:txBody>
          <a:bodyPr/>
          <a:lstStyle/>
          <a:p>
            <a:r>
              <a:rPr lang="en-US" dirty="0"/>
              <a:t>Data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FA8B3-AFF2-4344-D6E2-4329DDA8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35" y="1320527"/>
            <a:ext cx="10515600" cy="49757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Choose a subset of isolates in which you want to look for possible outbreaks.</a:t>
            </a:r>
          </a:p>
          <a:p>
            <a:r>
              <a:rPr lang="en-US" dirty="0"/>
              <a:t>Simple data preparation in one step – Covered today in Part 1</a:t>
            </a:r>
          </a:p>
          <a:p>
            <a:pPr lvl="1"/>
            <a:r>
              <a:rPr lang="en-US" dirty="0"/>
              <a:t>For patients with multiple isolates of the same species, remove “repeat” isolates from the same patient.  This will discussed further on the next slide.</a:t>
            </a:r>
          </a:p>
          <a:p>
            <a:r>
              <a:rPr lang="en-US" dirty="0"/>
              <a:t>Advanced data preparation in multiple steps –Covered in Part 2</a:t>
            </a:r>
          </a:p>
          <a:p>
            <a:pPr lvl="1"/>
            <a:r>
              <a:rPr lang="en-US" dirty="0"/>
              <a:t>For the detection of outbreaks of hospital-acquired infections:</a:t>
            </a:r>
          </a:p>
          <a:p>
            <a:pPr lvl="2"/>
            <a:r>
              <a:rPr lang="en-US" dirty="0"/>
              <a:t>Filter for “inpatient” isolates only.  This is not ideal since many inpatients have been hospitalized with community infections.</a:t>
            </a:r>
          </a:p>
          <a:p>
            <a:pPr lvl="2"/>
            <a:r>
              <a:rPr lang="en-US" dirty="0"/>
              <a:t>Filter for “inpatient” isolates on “Hospital Day 3 or later”.</a:t>
            </a:r>
          </a:p>
          <a:p>
            <a:pPr lvl="1"/>
            <a:r>
              <a:rPr lang="en-US" dirty="0"/>
              <a:t>For the detection of specific priority microbial populations</a:t>
            </a:r>
          </a:p>
          <a:p>
            <a:pPr lvl="2"/>
            <a:r>
              <a:rPr lang="en-US" dirty="0"/>
              <a:t>Filter for important characteristics, such as MRSA or imipenem-resistant </a:t>
            </a:r>
            <a:r>
              <a:rPr lang="en-US" i="1" dirty="0"/>
              <a:t>Escherichia coli</a:t>
            </a:r>
            <a:endParaRPr lang="en-US" dirty="0"/>
          </a:p>
          <a:p>
            <a:pPr lvl="1"/>
            <a:r>
              <a:rPr lang="en-US" dirty="0"/>
              <a:t>Include or exclude “screening isolates”</a:t>
            </a:r>
          </a:p>
          <a:p>
            <a:pPr lvl="1"/>
            <a:r>
              <a:rPr lang="en-US" dirty="0"/>
              <a:t>Filtering needs to be accomplished as a series of steps to produce a smaller WHONET file for analysis.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5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0636-BFC2-C2C7-A610-26D69F48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40"/>
            <a:ext cx="10515600" cy="1325563"/>
          </a:xfrm>
        </p:spPr>
        <p:txBody>
          <a:bodyPr/>
          <a:lstStyle/>
          <a:p>
            <a:r>
              <a:rPr lang="en-US" dirty="0"/>
              <a:t>Excluding “repeat” isolates from a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317E3-2427-6CBE-0D72-DFF621A92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82" y="1329232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Five isolates from the same patient do not represent an outbreak.  So we need to remove the repeat isolates from the cluster detection analysis.</a:t>
            </a:r>
          </a:p>
          <a:p>
            <a:r>
              <a:rPr lang="en-US" dirty="0"/>
              <a:t>There are a few reasonable ways to do this:</a:t>
            </a:r>
          </a:p>
          <a:p>
            <a:pPr lvl="1"/>
            <a:r>
              <a:rPr lang="en-US" dirty="0"/>
              <a:t>First isolate per patient per species per year</a:t>
            </a:r>
          </a:p>
          <a:p>
            <a:pPr lvl="2"/>
            <a:r>
              <a:rPr lang="en-US" dirty="0"/>
              <a:t>Especially useful for organisms that are not routinely susceptibility tested (fungi, </a:t>
            </a:r>
            <a:r>
              <a:rPr lang="en-US" i="1" dirty="0"/>
              <a:t>C. difficile</a:t>
            </a:r>
            <a:r>
              <a:rPr lang="en-US" dirty="0"/>
              <a:t>, other anaerobes)</a:t>
            </a:r>
          </a:p>
          <a:p>
            <a:pPr lvl="1"/>
            <a:r>
              <a:rPr lang="en-US" dirty="0"/>
              <a:t>First isolate with antibiotic results per patient per species per year</a:t>
            </a:r>
          </a:p>
          <a:p>
            <a:pPr lvl="2"/>
            <a:r>
              <a:rPr lang="en-US" dirty="0"/>
              <a:t>Especially useful for </a:t>
            </a:r>
            <a:r>
              <a:rPr lang="en-US" dirty="0" err="1"/>
              <a:t>orgranisms</a:t>
            </a:r>
            <a:r>
              <a:rPr lang="en-US" dirty="0"/>
              <a:t> that are routinely susceptibility tested (</a:t>
            </a:r>
            <a:r>
              <a:rPr lang="en-US" i="1" dirty="0"/>
              <a:t>E. coli</a:t>
            </a:r>
            <a:r>
              <a:rPr lang="en-US" dirty="0"/>
              <a:t>, </a:t>
            </a:r>
            <a:r>
              <a:rPr lang="en-US" i="1" dirty="0"/>
              <a:t>S. aureus</a:t>
            </a:r>
            <a:r>
              <a:rPr lang="en-US" dirty="0"/>
              <a:t>, </a:t>
            </a:r>
            <a:r>
              <a:rPr lang="en-US" i="1" dirty="0"/>
              <a:t>P. aeruginosa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First isolate with certain resistance results per patient per species per year</a:t>
            </a:r>
          </a:p>
          <a:p>
            <a:pPr lvl="2"/>
            <a:r>
              <a:rPr lang="en-US" dirty="0"/>
              <a:t>Focus on one antibiotic, e.g. oxacillin or imipenem</a:t>
            </a:r>
          </a:p>
          <a:p>
            <a:pPr lvl="2"/>
            <a:r>
              <a:rPr lang="en-US" dirty="0"/>
              <a:t>Focus on many antibiotics, e.g. resistance profile antibiotics</a:t>
            </a:r>
          </a:p>
        </p:txBody>
      </p:sp>
    </p:spTree>
    <p:extLst>
      <p:ext uri="{BB962C8B-B14F-4D97-AF65-F5344CB8AC3E}">
        <p14:creationId xmlns:p14="http://schemas.microsoft.com/office/powerpoint/2010/main" val="3934446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CEE0FCD-6DFA-8BC3-CE75-E081E36DB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43" y="1403306"/>
            <a:ext cx="9030789" cy="4779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FB582-3192-D9F9-B0E7-358B3406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35" y="-61598"/>
            <a:ext cx="10515600" cy="1325563"/>
          </a:xfrm>
        </p:spPr>
        <p:txBody>
          <a:bodyPr/>
          <a:lstStyle/>
          <a:p>
            <a:r>
              <a:rPr lang="en-US" dirty="0"/>
              <a:t>“One per patient” options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69EE9D-A27A-7D89-6968-45187F622ABF}"/>
              </a:ext>
            </a:extLst>
          </p:cNvPr>
          <p:cNvSpPr/>
          <p:nvPr/>
        </p:nvSpPr>
        <p:spPr>
          <a:xfrm>
            <a:off x="1352643" y="2272433"/>
            <a:ext cx="2434133" cy="328926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6EB93A-527C-F9B4-9CB7-3B06BEA36225}"/>
              </a:ext>
            </a:extLst>
          </p:cNvPr>
          <p:cNvSpPr/>
          <p:nvPr/>
        </p:nvSpPr>
        <p:spPr>
          <a:xfrm>
            <a:off x="1365706" y="2757812"/>
            <a:ext cx="2434133" cy="481581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219504-1B5B-8B91-EE8D-7410F020B320}"/>
              </a:ext>
            </a:extLst>
          </p:cNvPr>
          <p:cNvSpPr/>
          <p:nvPr/>
        </p:nvSpPr>
        <p:spPr>
          <a:xfrm>
            <a:off x="1365706" y="4422606"/>
            <a:ext cx="4495163" cy="793827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03E14A3-E0F4-F643-F37C-9DCF06767544}"/>
              </a:ext>
            </a:extLst>
          </p:cNvPr>
          <p:cNvSpPr/>
          <p:nvPr/>
        </p:nvSpPr>
        <p:spPr>
          <a:xfrm>
            <a:off x="5878249" y="4394444"/>
            <a:ext cx="4312215" cy="1249095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9486"/>
            <a:ext cx="11161143" cy="1325563"/>
          </a:xfrm>
        </p:spPr>
        <p:txBody>
          <a:bodyPr/>
          <a:lstStyle/>
          <a:p>
            <a:r>
              <a:rPr lang="en-US" dirty="0"/>
              <a:t>WHONET demonstration using default settings</a:t>
            </a:r>
            <a:br>
              <a:rPr lang="en-US" dirty="0"/>
            </a:br>
            <a:r>
              <a:rPr lang="en-US" dirty="0"/>
              <a:t>… and interpretation of results</a:t>
            </a:r>
          </a:p>
        </p:txBody>
      </p:sp>
    </p:spTree>
    <p:extLst>
      <p:ext uri="{BB962C8B-B14F-4D97-AF65-F5344CB8AC3E}">
        <p14:creationId xmlns:p14="http://schemas.microsoft.com/office/powerpoint/2010/main" val="11753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967"/>
            <a:ext cx="10515600" cy="1325563"/>
          </a:xfrm>
        </p:spPr>
        <p:txBody>
          <a:bodyPr/>
          <a:lstStyle/>
          <a:p>
            <a:r>
              <a:rPr lang="en-US" dirty="0"/>
              <a:t>WHONET Webinar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C672-117F-7EA0-CF4E-2E1ED0E2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7" y="1191966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You can find the videos for past webinars on the WHONET Home Page, click on “Webinars”. </a:t>
            </a:r>
          </a:p>
          <a:p>
            <a:pPr lvl="1"/>
            <a:r>
              <a:rPr lang="en-US" dirty="0"/>
              <a:t>The audio is available in English.  The subtitles are available in approximately 20 languages.</a:t>
            </a:r>
          </a:p>
          <a:p>
            <a:r>
              <a:rPr lang="en-US" dirty="0"/>
              <a:t>Past webinars</a:t>
            </a:r>
          </a:p>
          <a:p>
            <a:pPr lvl="1"/>
            <a:r>
              <a:rPr lang="en-US" dirty="0"/>
              <a:t>September – WHONET and WHO GLASS 2.0</a:t>
            </a:r>
          </a:p>
          <a:p>
            <a:pPr lvl="1"/>
            <a:r>
              <a:rPr lang="en-US" dirty="0"/>
              <a:t>October – WHONET macros and reports</a:t>
            </a:r>
          </a:p>
          <a:p>
            <a:pPr lvl="1"/>
            <a:r>
              <a:rPr lang="en-US" dirty="0"/>
              <a:t>November – WHONET and multidrug resistance</a:t>
            </a:r>
          </a:p>
          <a:p>
            <a:r>
              <a:rPr lang="en-US" dirty="0"/>
              <a:t>Today’s webinar</a:t>
            </a:r>
          </a:p>
          <a:p>
            <a:pPr lvl="1"/>
            <a:r>
              <a:rPr lang="en-US" b="1" dirty="0"/>
              <a:t>January – WHONET-</a:t>
            </a:r>
            <a:r>
              <a:rPr lang="en-US" b="1" dirty="0" err="1"/>
              <a:t>SaTScan</a:t>
            </a:r>
            <a:r>
              <a:rPr lang="en-US" b="1" dirty="0"/>
              <a:t> and cluster/outbreak detection, Part 1</a:t>
            </a:r>
          </a:p>
          <a:p>
            <a:r>
              <a:rPr lang="en-US" dirty="0"/>
              <a:t>Possible ideas for future webinars</a:t>
            </a:r>
          </a:p>
          <a:p>
            <a:pPr lvl="1"/>
            <a:r>
              <a:rPr lang="en-US" dirty="0"/>
              <a:t>WHONET-</a:t>
            </a:r>
            <a:r>
              <a:rPr lang="en-US" dirty="0" err="1"/>
              <a:t>SaTScan</a:t>
            </a:r>
            <a:r>
              <a:rPr lang="en-US" dirty="0"/>
              <a:t> and cluster/outbreak detection, Part 2</a:t>
            </a:r>
          </a:p>
          <a:p>
            <a:pPr lvl="1"/>
            <a:r>
              <a:rPr lang="en-US" dirty="0"/>
              <a:t>Annual antibiograms and CLSI M39</a:t>
            </a:r>
          </a:p>
          <a:p>
            <a:pPr lvl="1"/>
            <a:r>
              <a:rPr lang="en-US" dirty="0"/>
              <a:t>WHONET DHIS2-AMR module</a:t>
            </a:r>
          </a:p>
          <a:p>
            <a:pPr lvl="1"/>
            <a:r>
              <a:rPr lang="en-US" dirty="0"/>
              <a:t>WHONET Automation Tool</a:t>
            </a:r>
          </a:p>
          <a:p>
            <a:pPr lvl="1"/>
            <a:r>
              <a:rPr lang="en-US" dirty="0"/>
              <a:t>WHONET AST interpretation engine</a:t>
            </a:r>
          </a:p>
          <a:p>
            <a:pPr lvl="1"/>
            <a:r>
              <a:rPr lang="en-US" dirty="0"/>
              <a:t>WHONET Discussion Forum</a:t>
            </a:r>
          </a:p>
          <a:p>
            <a:pPr lvl="1"/>
            <a:r>
              <a:rPr lang="en-US" dirty="0"/>
              <a:t>One Health features:  WHONET, FAO, and </a:t>
            </a:r>
            <a:r>
              <a:rPr lang="en-US" dirty="0" err="1"/>
              <a:t>InFARM</a:t>
            </a:r>
            <a:endParaRPr lang="en-US" dirty="0"/>
          </a:p>
          <a:p>
            <a:pPr lvl="1"/>
            <a:r>
              <a:rPr lang="en-US" dirty="0"/>
              <a:t>Country-, region-, and/or language-specific sessions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EFC30-3DF3-480A-ADC3-74A72D1308A1}"/>
              </a:ext>
            </a:extLst>
          </p:cNvPr>
          <p:cNvSpPr txBox="1"/>
          <p:nvPr/>
        </p:nvSpPr>
        <p:spPr>
          <a:xfrm>
            <a:off x="1273827" y="5815944"/>
            <a:ext cx="8126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Welcome to suggest ideas for future webinars!</a:t>
            </a:r>
          </a:p>
          <a:p>
            <a:pPr algn="l"/>
            <a:r>
              <a:rPr lang="en-US" sz="2800" b="1" dirty="0">
                <a:hlinkClick r:id="rId2"/>
              </a:rPr>
              <a:t>help@whonet.org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57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A2DF-D462-2D83-B3C0-0BDE1AE4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3"/>
            <a:ext cx="10515600" cy="1325563"/>
          </a:xfrm>
        </p:spPr>
        <p:txBody>
          <a:bodyPr/>
          <a:lstStyle/>
          <a:p>
            <a:r>
              <a:rPr lang="en-US" dirty="0"/>
              <a:t>WHONET Analysis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5FB54-7900-1367-1E94-37ADDACCD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838"/>
            <a:ext cx="11353800" cy="4351338"/>
          </a:xfrm>
        </p:spPr>
        <p:txBody>
          <a:bodyPr/>
          <a:lstStyle/>
          <a:p>
            <a:r>
              <a:rPr lang="en-US" dirty="0"/>
              <a:t>There are three analyses that include the option for “Cluster alerts”</a:t>
            </a:r>
          </a:p>
          <a:p>
            <a:pPr lvl="1"/>
            <a:r>
              <a:rPr lang="en-US" dirty="0"/>
              <a:t>Isolate listing and summary – detecting clusters without antibiotic results</a:t>
            </a:r>
          </a:p>
          <a:p>
            <a:pPr lvl="1"/>
            <a:r>
              <a:rPr lang="en-US" dirty="0"/>
              <a:t>Resistance profiles – detecting clusters with antibiotic results</a:t>
            </a:r>
          </a:p>
          <a:p>
            <a:pPr lvl="1"/>
            <a:r>
              <a:rPr lang="en-US" dirty="0"/>
              <a:t>Cluster alerts – detecting clusters with or without antibiotic results</a:t>
            </a:r>
          </a:p>
          <a:p>
            <a:r>
              <a:rPr lang="en-US" dirty="0"/>
              <a:t>Each of these analysis allow you to access the “Options” for cluster alerts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98C67-2D4E-89B5-E75F-D45A7B57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686" y="4484337"/>
            <a:ext cx="7780694" cy="8154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6771A7-48D6-4773-FE1C-3F2D9917007A}"/>
              </a:ext>
            </a:extLst>
          </p:cNvPr>
          <p:cNvSpPr/>
          <p:nvPr/>
        </p:nvSpPr>
        <p:spPr>
          <a:xfrm>
            <a:off x="2121612" y="4893725"/>
            <a:ext cx="1662545" cy="328926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A69D30-4B43-4835-45EB-1534F9F2BE13}"/>
              </a:ext>
            </a:extLst>
          </p:cNvPr>
          <p:cNvSpPr/>
          <p:nvPr/>
        </p:nvSpPr>
        <p:spPr>
          <a:xfrm>
            <a:off x="6120935" y="4898072"/>
            <a:ext cx="1249095" cy="328926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A27335-137B-CAB9-B6B5-11BE0E36CD33}"/>
              </a:ext>
            </a:extLst>
          </p:cNvPr>
          <p:cNvSpPr/>
          <p:nvPr/>
        </p:nvSpPr>
        <p:spPr>
          <a:xfrm>
            <a:off x="8523063" y="4898082"/>
            <a:ext cx="938464" cy="328926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D4847-D26B-E98F-9B4F-7A30A5E8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66" y="5699200"/>
            <a:ext cx="1905165" cy="510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F3CA2D-221B-AE26-57F9-CB4D867B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294" y="5612106"/>
            <a:ext cx="1928027" cy="632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829981-492A-AB72-B710-ACB2A074D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397" y="5545162"/>
            <a:ext cx="173751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04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609A-A191-28F2-B2C9-E5BFAAF3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WHONET Demonstration without cluster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536-48A8-8511-A16C-8539D800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877"/>
            <a:ext cx="10515600" cy="4351338"/>
          </a:xfrm>
        </p:spPr>
        <p:txBody>
          <a:bodyPr/>
          <a:lstStyle/>
          <a:p>
            <a:r>
              <a:rPr lang="en-US" dirty="0"/>
              <a:t>Example 1</a:t>
            </a:r>
          </a:p>
          <a:p>
            <a:pPr lvl="1"/>
            <a:r>
              <a:rPr lang="en-US" dirty="0"/>
              <a:t>Analysis type:  Isolate listing and summary</a:t>
            </a:r>
          </a:p>
          <a:p>
            <a:pPr lvl="2"/>
            <a:r>
              <a:rPr lang="en-US" dirty="0"/>
              <a:t>Rows = Organism</a:t>
            </a:r>
          </a:p>
          <a:p>
            <a:pPr lvl="2"/>
            <a:r>
              <a:rPr lang="en-US" dirty="0"/>
              <a:t>Columns = Specimen date</a:t>
            </a:r>
          </a:p>
          <a:p>
            <a:pPr lvl="1"/>
            <a:r>
              <a:rPr lang="en-US" dirty="0"/>
              <a:t>Organisms = ALL</a:t>
            </a:r>
          </a:p>
          <a:p>
            <a:pPr lvl="1"/>
            <a:r>
              <a:rPr lang="en-US" dirty="0"/>
              <a:t>Data file = WHO-TST-2000-01.sqlite</a:t>
            </a:r>
          </a:p>
          <a:p>
            <a:pPr lvl="1"/>
            <a:r>
              <a:rPr lang="en-US" dirty="0"/>
              <a:t>First isolate per patient per species per year</a:t>
            </a:r>
          </a:p>
        </p:txBody>
      </p:sp>
    </p:spTree>
    <p:extLst>
      <p:ext uri="{BB962C8B-B14F-4D97-AF65-F5344CB8AC3E}">
        <p14:creationId xmlns:p14="http://schemas.microsoft.com/office/powerpoint/2010/main" val="1413223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609A-A191-28F2-B2C9-E5BFAAF3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WHONET Demonstration with cluster detection using the default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536-48A8-8511-A16C-8539D800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999"/>
            <a:ext cx="10515600" cy="4351338"/>
          </a:xfrm>
        </p:spPr>
        <p:txBody>
          <a:bodyPr/>
          <a:lstStyle/>
          <a:p>
            <a:r>
              <a:rPr lang="en-US" dirty="0"/>
              <a:t>Example 1</a:t>
            </a:r>
          </a:p>
          <a:p>
            <a:pPr lvl="1"/>
            <a:r>
              <a:rPr lang="en-US" dirty="0"/>
              <a:t>Analysis type:  Isolate listing and summary</a:t>
            </a:r>
          </a:p>
          <a:p>
            <a:pPr lvl="2"/>
            <a:r>
              <a:rPr lang="en-US" dirty="0"/>
              <a:t>Rows = Organism</a:t>
            </a:r>
          </a:p>
          <a:p>
            <a:pPr lvl="2"/>
            <a:r>
              <a:rPr lang="en-US" dirty="0"/>
              <a:t>Columns = Specimen date</a:t>
            </a:r>
          </a:p>
          <a:p>
            <a:pPr lvl="1"/>
            <a:r>
              <a:rPr lang="en-US" dirty="0"/>
              <a:t>Organisms = ALL</a:t>
            </a:r>
          </a:p>
          <a:p>
            <a:pPr lvl="1"/>
            <a:r>
              <a:rPr lang="en-US" dirty="0"/>
              <a:t>Data file = WHO-TST-2000-01.sqlite</a:t>
            </a:r>
          </a:p>
          <a:p>
            <a:pPr lvl="1"/>
            <a:r>
              <a:rPr lang="en-US" dirty="0"/>
              <a:t>First isolate per patient per species per year</a:t>
            </a:r>
          </a:p>
          <a:p>
            <a:pPr lvl="1"/>
            <a:r>
              <a:rPr lang="en-US" b="1" dirty="0"/>
              <a:t>Include cluster alerts = Yes</a:t>
            </a:r>
          </a:p>
        </p:txBody>
      </p:sp>
    </p:spTree>
    <p:extLst>
      <p:ext uri="{BB962C8B-B14F-4D97-AF65-F5344CB8AC3E}">
        <p14:creationId xmlns:p14="http://schemas.microsoft.com/office/powerpoint/2010/main" val="2534248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609A-A191-28F2-B2C9-E5BFAAF3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WHONET Demonstration with cluster detection using the default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536-48A8-8511-A16C-8539D800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999"/>
            <a:ext cx="10833340" cy="4351338"/>
          </a:xfrm>
        </p:spPr>
        <p:txBody>
          <a:bodyPr/>
          <a:lstStyle/>
          <a:p>
            <a:r>
              <a:rPr lang="en-US" dirty="0"/>
              <a:t>Example 1</a:t>
            </a:r>
          </a:p>
          <a:p>
            <a:pPr lvl="1"/>
            <a:r>
              <a:rPr lang="en-US" b="1" dirty="0"/>
              <a:t>Analysis type:  Cluster alerts</a:t>
            </a:r>
          </a:p>
          <a:p>
            <a:pPr lvl="2"/>
            <a:r>
              <a:rPr lang="en-US" dirty="0"/>
              <a:t>Rows = Organism</a:t>
            </a:r>
          </a:p>
          <a:p>
            <a:pPr lvl="2"/>
            <a:r>
              <a:rPr lang="en-US" dirty="0"/>
              <a:t>Columns = Specimen date</a:t>
            </a:r>
          </a:p>
          <a:p>
            <a:pPr lvl="1"/>
            <a:r>
              <a:rPr lang="en-US" dirty="0"/>
              <a:t>Organisms = ALL</a:t>
            </a:r>
          </a:p>
          <a:p>
            <a:pPr lvl="1"/>
            <a:r>
              <a:rPr lang="en-US" dirty="0"/>
              <a:t>Data file = WHO-TST-2000-01.sqlite</a:t>
            </a:r>
          </a:p>
          <a:p>
            <a:pPr lvl="1"/>
            <a:r>
              <a:rPr lang="en-US" dirty="0"/>
              <a:t>First isolate per patient per species per year</a:t>
            </a:r>
          </a:p>
          <a:p>
            <a:pPr lvl="1"/>
            <a:r>
              <a:rPr lang="en-US" b="1" dirty="0"/>
              <a:t>Include cluster alerts = Yes</a:t>
            </a:r>
          </a:p>
        </p:txBody>
      </p:sp>
    </p:spTree>
    <p:extLst>
      <p:ext uri="{BB962C8B-B14F-4D97-AF65-F5344CB8AC3E}">
        <p14:creationId xmlns:p14="http://schemas.microsoft.com/office/powerpoint/2010/main" val="4103888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609A-A191-28F2-B2C9-E5BFAAF3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WHONET Demonstration with cluster detection using the default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536-48A8-8511-A16C-8539D800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5"/>
            <a:ext cx="10833340" cy="4351338"/>
          </a:xfrm>
        </p:spPr>
        <p:txBody>
          <a:bodyPr>
            <a:normAutofit/>
          </a:bodyPr>
          <a:lstStyle/>
          <a:p>
            <a:r>
              <a:rPr lang="en-US" dirty="0"/>
              <a:t>Example 2</a:t>
            </a:r>
          </a:p>
          <a:p>
            <a:pPr lvl="1"/>
            <a:r>
              <a:rPr lang="en-US" dirty="0"/>
              <a:t>Clusters of </a:t>
            </a:r>
            <a:r>
              <a:rPr lang="en-US" i="1" dirty="0"/>
              <a:t>Staphylococcus aureus</a:t>
            </a:r>
            <a:r>
              <a:rPr lang="en-US" dirty="0"/>
              <a:t> by location</a:t>
            </a:r>
          </a:p>
          <a:p>
            <a:pPr lvl="1"/>
            <a:r>
              <a:rPr lang="en-US" dirty="0"/>
              <a:t>Analysis type = Isolate listing and summary</a:t>
            </a:r>
          </a:p>
          <a:p>
            <a:pPr lvl="2"/>
            <a:r>
              <a:rPr lang="en-US" dirty="0"/>
              <a:t>Rows = Location</a:t>
            </a:r>
          </a:p>
          <a:p>
            <a:pPr lvl="2"/>
            <a:r>
              <a:rPr lang="en-US" dirty="0"/>
              <a:t>Columns = Specimen date</a:t>
            </a:r>
          </a:p>
          <a:p>
            <a:pPr lvl="1"/>
            <a:r>
              <a:rPr lang="en-US" dirty="0"/>
              <a:t>Organism = </a:t>
            </a:r>
            <a:r>
              <a:rPr lang="en-US" dirty="0" err="1"/>
              <a:t>sau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72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609A-A191-28F2-B2C9-E5BFAAF3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36"/>
            <a:ext cx="10515600" cy="1325563"/>
          </a:xfrm>
        </p:spPr>
        <p:txBody>
          <a:bodyPr/>
          <a:lstStyle/>
          <a:p>
            <a:r>
              <a:rPr lang="en-US" dirty="0"/>
              <a:t>WHONET Demonstration with cluster detection using the default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536-48A8-8511-A16C-8539D800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781"/>
            <a:ext cx="10833340" cy="4351338"/>
          </a:xfrm>
        </p:spPr>
        <p:txBody>
          <a:bodyPr>
            <a:normAutofit/>
          </a:bodyPr>
          <a:lstStyle/>
          <a:p>
            <a:r>
              <a:rPr lang="en-US" dirty="0"/>
              <a:t>Example 3</a:t>
            </a:r>
          </a:p>
          <a:p>
            <a:pPr lvl="1"/>
            <a:r>
              <a:rPr lang="en-US" dirty="0"/>
              <a:t>Clusters of </a:t>
            </a:r>
            <a:r>
              <a:rPr lang="en-US" i="1" dirty="0"/>
              <a:t>Staphylococcus aureus</a:t>
            </a:r>
            <a:r>
              <a:rPr lang="en-US" dirty="0"/>
              <a:t> by resistance profile</a:t>
            </a:r>
          </a:p>
          <a:p>
            <a:pPr lvl="1"/>
            <a:r>
              <a:rPr lang="en-US" dirty="0"/>
              <a:t>Cluster detection variables</a:t>
            </a:r>
          </a:p>
          <a:p>
            <a:pPr lvl="2"/>
            <a:r>
              <a:rPr lang="en-US" dirty="0"/>
              <a:t>Rows = Resistance profile</a:t>
            </a:r>
          </a:p>
          <a:p>
            <a:pPr lvl="2"/>
            <a:r>
              <a:rPr lang="en-US" dirty="0"/>
              <a:t>Columns = Specimen date</a:t>
            </a:r>
          </a:p>
          <a:p>
            <a:pPr lvl="1"/>
            <a:r>
              <a:rPr lang="en-US" dirty="0"/>
              <a:t>First isolate with antibiotic results per patient per species</a:t>
            </a:r>
          </a:p>
        </p:txBody>
      </p:sp>
    </p:spTree>
    <p:extLst>
      <p:ext uri="{BB962C8B-B14F-4D97-AF65-F5344CB8AC3E}">
        <p14:creationId xmlns:p14="http://schemas.microsoft.com/office/powerpoint/2010/main" val="3266073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609A-A191-28F2-B2C9-E5BFAAF3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WHONET Demonstration with cluster detection using the default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A536-48A8-8511-A16C-8539D800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781"/>
            <a:ext cx="10833340" cy="4351338"/>
          </a:xfrm>
        </p:spPr>
        <p:txBody>
          <a:bodyPr>
            <a:normAutofit/>
          </a:bodyPr>
          <a:lstStyle/>
          <a:p>
            <a:r>
              <a:rPr lang="en-US" dirty="0"/>
              <a:t>Example 4</a:t>
            </a:r>
          </a:p>
          <a:p>
            <a:pPr lvl="1"/>
            <a:r>
              <a:rPr lang="en-US" dirty="0"/>
              <a:t>Clusters of </a:t>
            </a:r>
            <a:r>
              <a:rPr lang="en-US" i="1" dirty="0"/>
              <a:t>Staphylococcus aureus</a:t>
            </a:r>
            <a:r>
              <a:rPr lang="en-US" dirty="0"/>
              <a:t> by location and resistance profile</a:t>
            </a:r>
          </a:p>
          <a:p>
            <a:pPr lvl="1"/>
            <a:r>
              <a:rPr lang="en-US" dirty="0"/>
              <a:t>Cluster detection variables</a:t>
            </a:r>
          </a:p>
          <a:p>
            <a:pPr lvl="2"/>
            <a:r>
              <a:rPr lang="en-US" dirty="0"/>
              <a:t>Rows = Location + Resistance profile</a:t>
            </a:r>
          </a:p>
          <a:p>
            <a:pPr lvl="2"/>
            <a:r>
              <a:rPr lang="en-US" dirty="0"/>
              <a:t>Columns = Specimen date</a:t>
            </a:r>
          </a:p>
        </p:txBody>
      </p:sp>
    </p:spTree>
    <p:extLst>
      <p:ext uri="{BB962C8B-B14F-4D97-AF65-F5344CB8AC3E}">
        <p14:creationId xmlns:p14="http://schemas.microsoft.com/office/powerpoint/2010/main" val="749497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BB3F-0269-40C2-9AE9-5B49950F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3" y="361405"/>
            <a:ext cx="1009541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explanations of statistically significant case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B6EA8-9D7A-4570-9857-FFB23BA30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09" y="1912712"/>
            <a:ext cx="10515600" cy="4351338"/>
          </a:xfrm>
        </p:spPr>
        <p:txBody>
          <a:bodyPr/>
          <a:lstStyle/>
          <a:p>
            <a:r>
              <a:rPr lang="en-US" dirty="0"/>
              <a:t>True disease outbreaks</a:t>
            </a:r>
          </a:p>
          <a:p>
            <a:r>
              <a:rPr lang="en-US" dirty="0"/>
              <a:t>“Pseudo-outbreaks”</a:t>
            </a:r>
          </a:p>
          <a:p>
            <a:pPr lvl="1"/>
            <a:r>
              <a:rPr lang="en-US" dirty="0"/>
              <a:t>Contamination of clinical samples</a:t>
            </a:r>
          </a:p>
          <a:p>
            <a:pPr lvl="1"/>
            <a:r>
              <a:rPr lang="en-US" dirty="0"/>
              <a:t>Poor quality or contamination of laboratory reagents</a:t>
            </a:r>
          </a:p>
          <a:p>
            <a:pPr lvl="1"/>
            <a:r>
              <a:rPr lang="en-US" dirty="0"/>
              <a:t>Changes in sample collection practices</a:t>
            </a:r>
          </a:p>
          <a:p>
            <a:pPr lvl="1"/>
            <a:r>
              <a:rPr lang="en-US" dirty="0"/>
              <a:t>Changes in laboratory test practices</a:t>
            </a:r>
          </a:p>
          <a:p>
            <a:pPr lvl="1"/>
            <a:r>
              <a:rPr lang="en-US" dirty="0"/>
              <a:t>Changes in patient populations</a:t>
            </a:r>
          </a:p>
          <a:p>
            <a:pPr lvl="1"/>
            <a:r>
              <a:rPr lang="en-US" dirty="0"/>
              <a:t>Random variation</a:t>
            </a:r>
          </a:p>
        </p:txBody>
      </p:sp>
    </p:spTree>
    <p:extLst>
      <p:ext uri="{BB962C8B-B14F-4D97-AF65-F5344CB8AC3E}">
        <p14:creationId xmlns:p14="http://schemas.microsoft.com/office/powerpoint/2010/main" val="303158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486"/>
            <a:ext cx="10515600" cy="1325563"/>
          </a:xfrm>
        </p:spPr>
        <p:txBody>
          <a:bodyPr/>
          <a:lstStyle/>
          <a:p>
            <a:r>
              <a:rPr lang="en-US" dirty="0"/>
              <a:t>WHONET-</a:t>
            </a:r>
            <a:r>
              <a:rPr lang="en-US" dirty="0" err="1"/>
              <a:t>SaTScan</a:t>
            </a:r>
            <a:r>
              <a:rPr lang="en-US" dirty="0"/>
              <a:t> options</a:t>
            </a:r>
          </a:p>
        </p:txBody>
      </p:sp>
    </p:spTree>
    <p:extLst>
      <p:ext uri="{BB962C8B-B14F-4D97-AF65-F5344CB8AC3E}">
        <p14:creationId xmlns:p14="http://schemas.microsoft.com/office/powerpoint/2010/main" val="2452738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C13F-74F7-7017-84A6-C62D26D3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6" y="8072"/>
            <a:ext cx="10515600" cy="1325563"/>
          </a:xfrm>
        </p:spPr>
        <p:txBody>
          <a:bodyPr/>
          <a:lstStyle/>
          <a:p>
            <a:r>
              <a:rPr lang="en-US" dirty="0"/>
              <a:t>Options for the cluster alerts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9FA26-E5BF-F1CC-65A6-0D246889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95" y="1168072"/>
            <a:ext cx="8862197" cy="55014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6D013C-8ABA-4053-5414-2FA98F15DC0D}"/>
              </a:ext>
            </a:extLst>
          </p:cNvPr>
          <p:cNvSpPr/>
          <p:nvPr/>
        </p:nvSpPr>
        <p:spPr>
          <a:xfrm>
            <a:off x="1607126" y="1569919"/>
            <a:ext cx="5217781" cy="1135541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DEC80F-401E-A956-9939-64CD5F80BE48}"/>
              </a:ext>
            </a:extLst>
          </p:cNvPr>
          <p:cNvSpPr/>
          <p:nvPr/>
        </p:nvSpPr>
        <p:spPr>
          <a:xfrm>
            <a:off x="1602762" y="2941745"/>
            <a:ext cx="5739559" cy="775590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0EBC69-85E8-0088-F67A-B5AD110FAD87}"/>
              </a:ext>
            </a:extLst>
          </p:cNvPr>
          <p:cNvSpPr/>
          <p:nvPr/>
        </p:nvSpPr>
        <p:spPr>
          <a:xfrm>
            <a:off x="1630393" y="3911207"/>
            <a:ext cx="3528203" cy="582713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9C6DEE-457D-B3EC-7BA0-2216842ED569}"/>
              </a:ext>
            </a:extLst>
          </p:cNvPr>
          <p:cNvSpPr/>
          <p:nvPr/>
        </p:nvSpPr>
        <p:spPr>
          <a:xfrm>
            <a:off x="5648459" y="3888126"/>
            <a:ext cx="2434133" cy="640984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956AA4-0694-7220-26AC-875F3506AF94}"/>
              </a:ext>
            </a:extLst>
          </p:cNvPr>
          <p:cNvSpPr/>
          <p:nvPr/>
        </p:nvSpPr>
        <p:spPr>
          <a:xfrm>
            <a:off x="1629673" y="4579898"/>
            <a:ext cx="3528923" cy="853149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2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6" y="-51967"/>
            <a:ext cx="10515600" cy="1325563"/>
          </a:xfrm>
        </p:spPr>
        <p:txBody>
          <a:bodyPr/>
          <a:lstStyle/>
          <a:p>
            <a:r>
              <a:rPr lang="en-US" dirty="0"/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C672-117F-7EA0-CF4E-2E1ED0E2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26" y="142457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Approaches to the detection of possible outbreaks</a:t>
            </a:r>
          </a:p>
          <a:p>
            <a:r>
              <a:rPr lang="en-US" dirty="0"/>
              <a:t>WHONET and data preparation</a:t>
            </a:r>
          </a:p>
          <a:p>
            <a:r>
              <a:rPr lang="en-US" dirty="0"/>
              <a:t>WHONET demonstration of cluster detection using default settings</a:t>
            </a:r>
          </a:p>
          <a:p>
            <a:r>
              <a:rPr lang="en-US" dirty="0"/>
              <a:t>Interpretation of results</a:t>
            </a:r>
          </a:p>
          <a:p>
            <a:r>
              <a:rPr lang="en-US" dirty="0"/>
              <a:t>WHONET-</a:t>
            </a:r>
            <a:r>
              <a:rPr lang="en-US" dirty="0" err="1"/>
              <a:t>SaTScan</a:t>
            </a:r>
            <a:r>
              <a:rPr lang="en-US" dirty="0"/>
              <a:t> analysis options</a:t>
            </a:r>
          </a:p>
          <a:p>
            <a:r>
              <a:rPr lang="en-US" dirty="0"/>
              <a:t>Examples from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469272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1EBC-419D-F1D3-FB39-98CC8B45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4" y="9524"/>
            <a:ext cx="10515600" cy="1325563"/>
          </a:xfrm>
        </p:spPr>
        <p:txBody>
          <a:bodyPr/>
          <a:lstStyle/>
          <a:p>
            <a:r>
              <a:rPr lang="en-US" dirty="0"/>
              <a:t>Analysis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4A0D-2635-EE07-69D4-D1A56DBCF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773"/>
            <a:ext cx="10515600" cy="2972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Retrospective analysis</a:t>
            </a:r>
          </a:p>
          <a:p>
            <a:pPr lvl="1"/>
            <a:r>
              <a:rPr lang="en-US" dirty="0"/>
              <a:t>Were there statistically significant clusters in 2023?</a:t>
            </a:r>
          </a:p>
          <a:p>
            <a:r>
              <a:rPr lang="en-US" dirty="0"/>
              <a:t>Prospective analysis</a:t>
            </a:r>
          </a:p>
          <a:p>
            <a:pPr lvl="1"/>
            <a:r>
              <a:rPr lang="en-US" dirty="0"/>
              <a:t>Were there statistically significant clusters on August 15, 2023?</a:t>
            </a:r>
          </a:p>
          <a:p>
            <a:r>
              <a:rPr lang="en-US" dirty="0"/>
              <a:t>Simulated prospective analysis</a:t>
            </a:r>
          </a:p>
          <a:p>
            <a:pPr lvl="1"/>
            <a:r>
              <a:rPr lang="en-US" dirty="0"/>
              <a:t>What statistically significant clusters could we have detected in 2023 if we had been run the analysis for every day in 2023?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D14873-60E6-88BC-97D6-93A98D997F98}"/>
              </a:ext>
            </a:extLst>
          </p:cNvPr>
          <p:cNvSpPr txBox="1">
            <a:spLocks/>
          </p:cNvSpPr>
          <p:nvPr/>
        </p:nvSpPr>
        <p:spPr>
          <a:xfrm>
            <a:off x="482075" y="5113717"/>
            <a:ext cx="11567160" cy="1525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retrospective analysis addresses an interesting question.</a:t>
            </a:r>
          </a:p>
          <a:p>
            <a:pPr marL="0" indent="0">
              <a:buNone/>
            </a:pPr>
            <a:r>
              <a:rPr lang="en-US" dirty="0"/>
              <a:t>However, the simulated prospective analysis addresses a more interesting question since it can help to predict the value of cluster detection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9963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126A-D0E5-3438-4E07-9D3EBB01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2" y="-101805"/>
            <a:ext cx="10515600" cy="1325563"/>
          </a:xfrm>
        </p:spPr>
        <p:txBody>
          <a:bodyPr/>
          <a:lstStyle/>
          <a:p>
            <a:r>
              <a:rPr lang="en-US" dirty="0"/>
              <a:t>Statistical algorithms and probability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7178-0AD2-86A5-F801-4D26EABD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98" y="969590"/>
            <a:ext cx="10515600" cy="4351338"/>
          </a:xfrm>
        </p:spPr>
        <p:txBody>
          <a:bodyPr/>
          <a:lstStyle/>
          <a:p>
            <a:r>
              <a:rPr lang="en-US" dirty="0"/>
              <a:t>You can choose between “spatial”, “temporal”, and “spatial-temporal” algorithms.</a:t>
            </a:r>
          </a:p>
          <a:p>
            <a:pPr lvl="1"/>
            <a:r>
              <a:rPr lang="en-US" dirty="0"/>
              <a:t>The focus of our early analyses and publications was the </a:t>
            </a:r>
            <a:r>
              <a:rPr lang="en-US" dirty="0" err="1"/>
              <a:t>SaTScan</a:t>
            </a:r>
            <a:r>
              <a:rPr lang="en-US" dirty="0"/>
              <a:t> Space-Time Permutation model.</a:t>
            </a:r>
          </a:p>
          <a:p>
            <a:pPr lvl="1"/>
            <a:r>
              <a:rPr lang="en-US" dirty="0"/>
              <a:t>However, in our recent work, we have switched to use of the Space-Time Uniform model.  </a:t>
            </a:r>
          </a:p>
          <a:p>
            <a:pPr lvl="1"/>
            <a:r>
              <a:rPr lang="en-US" dirty="0"/>
              <a:t>We have also found interesting results with the Spatial Multinomial model.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1DBE5-CF43-BFD5-E5F3-2FDA6D33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76" y="3754439"/>
            <a:ext cx="4157004" cy="291896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DC1551-9EA1-A43E-DBEB-8D33EA6A79EF}"/>
              </a:ext>
            </a:extLst>
          </p:cNvPr>
          <p:cNvSpPr txBox="1">
            <a:spLocks/>
          </p:cNvSpPr>
          <p:nvPr/>
        </p:nvSpPr>
        <p:spPr>
          <a:xfrm>
            <a:off x="7039943" y="4582728"/>
            <a:ext cx="4611959" cy="114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three “CUSUM” algorithms are from the CDC’s EARS protocols.</a:t>
            </a:r>
          </a:p>
        </p:txBody>
      </p:sp>
    </p:spTree>
    <p:extLst>
      <p:ext uri="{BB962C8B-B14F-4D97-AF65-F5344CB8AC3E}">
        <p14:creationId xmlns:p14="http://schemas.microsoft.com/office/powerpoint/2010/main" val="35150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42EE-25C9-4A2F-9E64-C11CB9C4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90" y="-125085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Other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0234-40C5-4081-9419-108DD9BBB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63" y="891393"/>
            <a:ext cx="10402012" cy="52764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Start date and end date.  You can search for clusters at any time in the data period or you can focus on cluster detection in a specific time period, for example within the past month.</a:t>
            </a:r>
          </a:p>
          <a:p>
            <a:r>
              <a:rPr lang="en-US" dirty="0"/>
              <a:t>Maximum cluster length.  </a:t>
            </a:r>
            <a:r>
              <a:rPr lang="en-US" dirty="0" err="1"/>
              <a:t>SaTScan</a:t>
            </a:r>
            <a:r>
              <a:rPr lang="en-US" dirty="0"/>
              <a:t> scans a range of time windows to decide whether there are statistically significant case clusters.  The size of the scanning varies from one day up to the maximum cluster length.</a:t>
            </a:r>
          </a:p>
          <a:p>
            <a:pPr lvl="1"/>
            <a:r>
              <a:rPr lang="en-US" dirty="0"/>
              <a:t>This is not the maximum length of a possible cluster, but rather the size of the maximum time window that </a:t>
            </a:r>
            <a:r>
              <a:rPr lang="en-US" dirty="0" err="1"/>
              <a:t>SaTScan</a:t>
            </a:r>
            <a:r>
              <a:rPr lang="en-US" dirty="0"/>
              <a:t> will evaluate.</a:t>
            </a:r>
          </a:p>
          <a:p>
            <a:r>
              <a:rPr lang="en-US" dirty="0"/>
              <a:t>Baseline period:  This is used for prospective analyses.  How much historical data should be analyzed in looking for clusters on a specific date.</a:t>
            </a:r>
          </a:p>
          <a:p>
            <a:r>
              <a:rPr lang="en-US" dirty="0"/>
              <a:t>Cluster detection thresholds</a:t>
            </a:r>
          </a:p>
          <a:p>
            <a:pPr lvl="1"/>
            <a:r>
              <a:rPr lang="en-US" dirty="0"/>
              <a:t>For retrospective analysis, we evaluate the p-values</a:t>
            </a:r>
          </a:p>
          <a:p>
            <a:pPr lvl="1"/>
            <a:r>
              <a:rPr lang="en-US" dirty="0"/>
              <a:t>For prospective analyses, we evaluate the recurrence interval (which is the inverse of the p-value)</a:t>
            </a:r>
          </a:p>
          <a:p>
            <a:r>
              <a:rPr lang="en-US" dirty="0"/>
              <a:t>Additional information</a:t>
            </a:r>
          </a:p>
          <a:p>
            <a:pPr lvl="1"/>
            <a:r>
              <a:rPr lang="en-US" dirty="0"/>
              <a:t>Used to define code “groups”, such as groups of wards or groups of hospitals</a:t>
            </a:r>
          </a:p>
        </p:txBody>
      </p:sp>
    </p:spTree>
    <p:extLst>
      <p:ext uri="{BB962C8B-B14F-4D97-AF65-F5344CB8AC3E}">
        <p14:creationId xmlns:p14="http://schemas.microsoft.com/office/powerpoint/2010/main" val="3951596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EC90-FC1C-D29F-4167-A4E7AA18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3716"/>
            <a:ext cx="10515600" cy="1325563"/>
          </a:xfrm>
        </p:spPr>
        <p:txBody>
          <a:bodyPr/>
          <a:lstStyle/>
          <a:p>
            <a:r>
              <a:rPr lang="en-US" dirty="0"/>
              <a:t>WHONET parameter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3BFF-038A-EB0D-3DDF-E29D3CF37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057"/>
            <a:ext cx="10515600" cy="29896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several years, we utilized the below parameters</a:t>
            </a:r>
          </a:p>
          <a:p>
            <a:pPr lvl="1"/>
            <a:r>
              <a:rPr lang="en-US" dirty="0"/>
              <a:t>Simulated prospective analysis</a:t>
            </a:r>
          </a:p>
          <a:p>
            <a:pPr lvl="1"/>
            <a:r>
              <a:rPr lang="en-US" dirty="0"/>
              <a:t>Space-Time Permutation</a:t>
            </a:r>
          </a:p>
          <a:p>
            <a:pPr lvl="1"/>
            <a:r>
              <a:rPr lang="en-US" dirty="0"/>
              <a:t>Maximum cluster length</a:t>
            </a:r>
          </a:p>
          <a:p>
            <a:pPr lvl="2"/>
            <a:r>
              <a:rPr lang="en-US" dirty="0"/>
              <a:t>30 days for community outbreaks</a:t>
            </a:r>
          </a:p>
          <a:p>
            <a:pPr lvl="2"/>
            <a:r>
              <a:rPr lang="en-US" dirty="0"/>
              <a:t>60 days for hospital outbreaks</a:t>
            </a:r>
          </a:p>
          <a:p>
            <a:pPr lvl="1"/>
            <a:r>
              <a:rPr lang="en-US" dirty="0"/>
              <a:t>One year of historical data</a:t>
            </a:r>
          </a:p>
          <a:p>
            <a:pPr lvl="1"/>
            <a:r>
              <a:rPr lang="en-US" dirty="0"/>
              <a:t>Recurrence interval threshold = 365 days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47FF4-DA9A-6482-434D-937BC3CF6C1F}"/>
              </a:ext>
            </a:extLst>
          </p:cNvPr>
          <p:cNvSpPr txBox="1">
            <a:spLocks/>
          </p:cNvSpPr>
          <p:nvPr/>
        </p:nvSpPr>
        <p:spPr>
          <a:xfrm>
            <a:off x="839598" y="3941051"/>
            <a:ext cx="10515600" cy="298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recently, we switched to the below parameters</a:t>
            </a:r>
          </a:p>
          <a:p>
            <a:pPr lvl="1"/>
            <a:r>
              <a:rPr lang="en-US" dirty="0"/>
              <a:t>Simulated prospective analysis</a:t>
            </a:r>
          </a:p>
          <a:p>
            <a:pPr lvl="1"/>
            <a:r>
              <a:rPr lang="en-US" b="1" dirty="0"/>
              <a:t>Space-Time Uniform</a:t>
            </a:r>
          </a:p>
          <a:p>
            <a:pPr lvl="1"/>
            <a:r>
              <a:rPr lang="en-US" dirty="0"/>
              <a:t>Maximum cluster length</a:t>
            </a:r>
          </a:p>
          <a:p>
            <a:pPr lvl="2"/>
            <a:r>
              <a:rPr lang="en-US" b="1" dirty="0"/>
              <a:t>180 days for hospital outbreaks</a:t>
            </a:r>
          </a:p>
          <a:p>
            <a:pPr lvl="1"/>
            <a:r>
              <a:rPr lang="en-US" b="1" dirty="0"/>
              <a:t>Two years of historical data</a:t>
            </a:r>
          </a:p>
          <a:p>
            <a:pPr lvl="1"/>
            <a:r>
              <a:rPr lang="en-US" dirty="0"/>
              <a:t>Recurrence interval threshold = 365 days</a:t>
            </a:r>
          </a:p>
        </p:txBody>
      </p:sp>
    </p:spTree>
    <p:extLst>
      <p:ext uri="{BB962C8B-B14F-4D97-AF65-F5344CB8AC3E}">
        <p14:creationId xmlns:p14="http://schemas.microsoft.com/office/powerpoint/2010/main" val="37159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A9E8-339E-81E6-5E45-6610BD0E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subset of all features that </a:t>
            </a:r>
            <a:r>
              <a:rPr lang="en-US" dirty="0" err="1"/>
              <a:t>SaTScan</a:t>
            </a:r>
            <a:r>
              <a:rPr lang="en-US" dirty="0"/>
              <a:t> offers.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3B56-1B27-BF4A-9471-C40F07C99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 of the </a:t>
            </a:r>
            <a:r>
              <a:rPr lang="en-US" dirty="0" err="1"/>
              <a:t>SaTScan</a:t>
            </a:r>
            <a:r>
              <a:rPr lang="en-US" dirty="0"/>
              <a:t> interface</a:t>
            </a:r>
          </a:p>
        </p:txBody>
      </p:sp>
    </p:spTree>
    <p:extLst>
      <p:ext uri="{BB962C8B-B14F-4D97-AF65-F5344CB8AC3E}">
        <p14:creationId xmlns:p14="http://schemas.microsoft.com/office/powerpoint/2010/main" val="1415293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486"/>
            <a:ext cx="10515600" cy="1325563"/>
          </a:xfrm>
        </p:spPr>
        <p:txBody>
          <a:bodyPr/>
          <a:lstStyle/>
          <a:p>
            <a:r>
              <a:rPr lang="en-US" dirty="0"/>
              <a:t>Examples from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938637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A843-9785-4D32-BCCE-B60F71D4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46" y="-67811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Finding WHONET-SaTScan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8C56E-D70B-4832-A849-7F116A7F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06" y="838200"/>
            <a:ext cx="8686800" cy="4114800"/>
          </a:xfrm>
        </p:spPr>
        <p:txBody>
          <a:bodyPr/>
          <a:lstStyle/>
          <a:p>
            <a:r>
              <a:rPr lang="en-US" dirty="0"/>
              <a:t>Use Google to find PubMed</a:t>
            </a:r>
          </a:p>
          <a:p>
            <a:r>
              <a:rPr lang="en-US" dirty="0"/>
              <a:t>Search for “stelling </a:t>
            </a:r>
            <a:r>
              <a:rPr lang="en-US" dirty="0" err="1"/>
              <a:t>satscan</a:t>
            </a:r>
            <a:r>
              <a:rPr lang="en-US" dirty="0"/>
              <a:t>” or “whonet </a:t>
            </a:r>
            <a:r>
              <a:rPr lang="en-US" dirty="0" err="1"/>
              <a:t>satscan</a:t>
            </a:r>
            <a:r>
              <a:rPr lang="en-US" dirty="0"/>
              <a:t>”</a:t>
            </a:r>
          </a:p>
          <a:p>
            <a:r>
              <a:rPr lang="en-US" dirty="0"/>
              <a:t>Search results are below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74CEE-314B-467B-B6A1-D56FE9F4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65" y="2464965"/>
            <a:ext cx="5981700" cy="40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00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26" y="0"/>
            <a:ext cx="11419932" cy="1143000"/>
          </a:xfrm>
        </p:spPr>
        <p:txBody>
          <a:bodyPr>
            <a:noAutofit/>
          </a:bodyPr>
          <a:lstStyle/>
          <a:p>
            <a:r>
              <a:rPr lang="en-US" sz="3600" dirty="0"/>
              <a:t>You found a statistical signal…  What comes next?</a:t>
            </a:r>
            <a:br>
              <a:rPr lang="en-US" sz="3600" dirty="0"/>
            </a:br>
            <a:r>
              <a:rPr lang="en-US" sz="3600" dirty="0"/>
              <a:t>Example from NYU </a:t>
            </a:r>
            <a:r>
              <a:rPr lang="en-US" sz="3600" dirty="0" err="1"/>
              <a:t>Langome</a:t>
            </a:r>
            <a:r>
              <a:rPr lang="en-US" sz="3600" dirty="0"/>
              <a:t> Medical Center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382" y="1584238"/>
            <a:ext cx="53594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474" y="1620647"/>
            <a:ext cx="4941523" cy="157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409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A945-C7DE-52B2-6EAE-4E8C08E1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606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486"/>
            <a:ext cx="10515600" cy="1325563"/>
          </a:xfrm>
        </p:spPr>
        <p:txBody>
          <a:bodyPr/>
          <a:lstStyle/>
          <a:p>
            <a:r>
              <a:rPr lang="en-US" dirty="0"/>
              <a:t>Approaches to outbreak detection</a:t>
            </a:r>
          </a:p>
        </p:txBody>
      </p:sp>
    </p:spTree>
    <p:extLst>
      <p:ext uri="{BB962C8B-B14F-4D97-AF65-F5344CB8AC3E}">
        <p14:creationId xmlns:p14="http://schemas.microsoft.com/office/powerpoint/2010/main" val="206538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7237" y="364728"/>
            <a:ext cx="1068206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66"/>
                </a:solidFill>
                <a:latin typeface="Tahoma"/>
              </a:rPr>
              <a:t>WHONET – Vision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1350" y="1193800"/>
            <a:ext cx="11131087" cy="1457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000066"/>
                </a:solidFill>
                <a:latin typeface="Tahoma"/>
              </a:rPr>
              <a:t>Human health, animal health, food, and environmental microbiology laboratories worldwide generate a detailed window into evolving microbial populations in real-time.  Yet this resource remains largely untapped and underutilized to support policy development and resistance containment interventions.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1350" y="3033293"/>
            <a:ext cx="11131087" cy="2810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2"/>
              </a:lnSpc>
            </a:pPr>
            <a:r>
              <a:rPr lang="en-US" sz="2493" dirty="0">
                <a:solidFill>
                  <a:srgbClr val="000066"/>
                </a:solidFill>
                <a:latin typeface="Tahoma"/>
              </a:rPr>
              <a:t>The use of a common software could and should support local, national, regional, and global collaboration and analyses to support:</a:t>
            </a:r>
          </a:p>
          <a:p>
            <a:pPr marL="243725" lvl="1" indent="-121863">
              <a:lnSpc>
                <a:spcPts val="2272"/>
              </a:lnSpc>
              <a:buFont typeface="Arial"/>
              <a:buChar char="•"/>
            </a:pPr>
            <a:r>
              <a:rPr lang="en-US" sz="1893" dirty="0">
                <a:solidFill>
                  <a:srgbClr val="000066"/>
                </a:solidFill>
                <a:latin typeface="Tahoma"/>
              </a:rPr>
              <a:t>Infection and resistance containment</a:t>
            </a:r>
          </a:p>
          <a:p>
            <a:pPr marL="548540" lvl="2" indent="-121863">
              <a:lnSpc>
                <a:spcPts val="2272"/>
              </a:lnSpc>
              <a:buFont typeface="Arial"/>
              <a:buChar char="•"/>
            </a:pPr>
            <a:r>
              <a:rPr lang="en-US" sz="1893" b="1" dirty="0">
                <a:solidFill>
                  <a:srgbClr val="FF0000"/>
                </a:solidFill>
                <a:latin typeface="Tahoma"/>
              </a:rPr>
              <a:t>Recognition, tracking, and containment of emerging threats in real-time</a:t>
            </a:r>
          </a:p>
          <a:p>
            <a:pPr marL="1005740" lvl="3" indent="-121863">
              <a:lnSpc>
                <a:spcPts val="2272"/>
              </a:lnSpc>
              <a:buFont typeface="Arial"/>
              <a:buChar char="•"/>
            </a:pPr>
            <a:r>
              <a:rPr lang="en-US" sz="1893" b="1" dirty="0">
                <a:solidFill>
                  <a:srgbClr val="FF0000"/>
                </a:solidFill>
                <a:latin typeface="Tahoma"/>
              </a:rPr>
              <a:t>Including outbreaks</a:t>
            </a:r>
          </a:p>
          <a:p>
            <a:pPr marL="548540" lvl="2" indent="-121863">
              <a:lnSpc>
                <a:spcPts val="2272"/>
              </a:lnSpc>
              <a:buFont typeface="Arial"/>
              <a:buChar char="•"/>
            </a:pPr>
            <a:r>
              <a:rPr lang="en-US" sz="1893" dirty="0">
                <a:solidFill>
                  <a:srgbClr val="000066"/>
                </a:solidFill>
                <a:latin typeface="Tahoma"/>
              </a:rPr>
              <a:t>Treatment guidelines and antimicrobial stewardship programs</a:t>
            </a:r>
          </a:p>
          <a:p>
            <a:pPr marL="548540" lvl="2" indent="-121863">
              <a:lnSpc>
                <a:spcPts val="2272"/>
              </a:lnSpc>
              <a:buFont typeface="Arial"/>
              <a:buChar char="•"/>
            </a:pPr>
            <a:r>
              <a:rPr lang="en-US" sz="1893" dirty="0">
                <a:solidFill>
                  <a:srgbClr val="000066"/>
                </a:solidFill>
                <a:latin typeface="Tahoma"/>
              </a:rPr>
              <a:t>Public health awareness, advocacy, policy, and interventions</a:t>
            </a:r>
          </a:p>
          <a:p>
            <a:pPr marL="548460" lvl="2" indent="-121822">
              <a:lnSpc>
                <a:spcPts val="2272"/>
              </a:lnSpc>
              <a:buFont typeface="Arial"/>
              <a:buChar char="•"/>
            </a:pPr>
            <a:r>
              <a:rPr lang="en-US" sz="1893" dirty="0">
                <a:solidFill>
                  <a:srgbClr val="000066"/>
                </a:solidFill>
                <a:latin typeface="Tahoma"/>
              </a:rPr>
              <a:t>Basic science, clinical, and operational research</a:t>
            </a:r>
          </a:p>
          <a:p>
            <a:pPr marL="243725" lvl="1" indent="-121863">
              <a:lnSpc>
                <a:spcPts val="2272"/>
              </a:lnSpc>
              <a:buFont typeface="Arial"/>
              <a:buChar char="•"/>
            </a:pPr>
            <a:r>
              <a:rPr lang="en-US" sz="1893" dirty="0">
                <a:solidFill>
                  <a:srgbClr val="000066"/>
                </a:solidFill>
                <a:latin typeface="Tahoma"/>
              </a:rPr>
              <a:t>Diagnostic stewardship and continuous quality improvement in laboratory practices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9197" y="189894"/>
            <a:ext cx="8229600" cy="1219200"/>
          </a:xfrm>
        </p:spPr>
        <p:txBody>
          <a:bodyPr/>
          <a:lstStyle/>
          <a:p>
            <a:pPr algn="l"/>
            <a:r>
              <a:rPr lang="en-US" dirty="0"/>
              <a:t>Strategies for outbreak detection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477" y="1610119"/>
            <a:ext cx="8839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Anecdotal</a:t>
            </a:r>
          </a:p>
          <a:p>
            <a:pPr>
              <a:lnSpc>
                <a:spcPct val="90000"/>
              </a:lnSpc>
            </a:pPr>
            <a:r>
              <a:rPr lang="en-US" dirty="0"/>
              <a:t>Regular manual review of lab data</a:t>
            </a:r>
          </a:p>
          <a:p>
            <a:pPr>
              <a:lnSpc>
                <a:spcPct val="90000"/>
              </a:lnSpc>
            </a:pPr>
            <a:r>
              <a:rPr lang="en-US" dirty="0"/>
              <a:t>Statistical algorithms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 rules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Advanced algorithms with statistical thresholds</a:t>
            </a:r>
          </a:p>
        </p:txBody>
      </p:sp>
    </p:spTree>
    <p:extLst>
      <p:ext uri="{BB962C8B-B14F-4D97-AF65-F5344CB8AC3E}">
        <p14:creationId xmlns:p14="http://schemas.microsoft.com/office/powerpoint/2010/main" val="51447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5EB0-E724-40A8-9327-18FAB71B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72" y="78381"/>
            <a:ext cx="10345064" cy="1143000"/>
          </a:xfrm>
        </p:spPr>
        <p:txBody>
          <a:bodyPr>
            <a:normAutofit/>
          </a:bodyPr>
          <a:lstStyle/>
          <a:p>
            <a:pPr algn="l"/>
            <a:r>
              <a:rPr lang="es-419" dirty="0" err="1"/>
              <a:t>Anecdotal</a:t>
            </a:r>
            <a:r>
              <a:rPr lang="es-419" dirty="0"/>
              <a:t> </a:t>
            </a:r>
            <a:r>
              <a:rPr lang="es-419" dirty="0" err="1"/>
              <a:t>detection</a:t>
            </a:r>
            <a:r>
              <a:rPr lang="es-419" dirty="0"/>
              <a:t> of </a:t>
            </a:r>
            <a:r>
              <a:rPr lang="es-419" dirty="0" err="1"/>
              <a:t>community</a:t>
            </a:r>
            <a:r>
              <a:rPr lang="es-419" dirty="0"/>
              <a:t> </a:t>
            </a:r>
            <a:r>
              <a:rPr lang="es-419" dirty="0" err="1"/>
              <a:t>outbreaks</a:t>
            </a:r>
            <a:endParaRPr lang="es-41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4E6E9-54C9-43E7-B30A-99A88EDD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926" y="1907182"/>
            <a:ext cx="4845754" cy="3261284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CC70378-E547-421C-B8B9-11D9BAED3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9" y="1873011"/>
            <a:ext cx="5400755" cy="31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991273391"/>
              </p:ext>
            </p:extLst>
          </p:nvPr>
        </p:nvGraphicFramePr>
        <p:xfrm>
          <a:off x="167900" y="1784955"/>
          <a:ext cx="6023602" cy="327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>
            <a:extLst>
              <a:ext uri="{FF2B5EF4-FFF2-40B4-BE49-F238E27FC236}">
                <a16:creationId xmlns:a16="http://schemas.microsoft.com/office/drawing/2014/main" id="{0BD8BFC9-9DAF-4CE4-A2C6-440A73AFA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839" y="4954369"/>
            <a:ext cx="825867" cy="40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Month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1D318A-257B-30AB-CAB8-4B9FA1C04EA5}"/>
              </a:ext>
            </a:extLst>
          </p:cNvPr>
          <p:cNvSpPr txBox="1">
            <a:spLocks/>
          </p:cNvSpPr>
          <p:nvPr/>
        </p:nvSpPr>
        <p:spPr>
          <a:xfrm>
            <a:off x="838200" y="282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Acinetobacter </a:t>
            </a:r>
            <a:r>
              <a:rPr lang="en-US" i="1" dirty="0" err="1"/>
              <a:t>baumanii</a:t>
            </a:r>
            <a:endParaRPr lang="en-US" i="1" dirty="0"/>
          </a:p>
          <a:p>
            <a:r>
              <a:rPr lang="en-US" sz="3200" dirty="0"/>
              <a:t>Investigation of a hospital outbreak suspected by clinical staff</a:t>
            </a:r>
            <a:endParaRPr lang="en-US" i="1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22A8008-D21F-AC3E-68D9-39E22675C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410" y="1426206"/>
            <a:ext cx="3044423" cy="71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All </a:t>
            </a:r>
            <a:r>
              <a:rPr lang="en-US" altLang="en-US" sz="1800" i="1" dirty="0">
                <a:solidFill>
                  <a:schemeClr val="tx1"/>
                </a:solidFill>
                <a:latin typeface="Arial" charset="0"/>
                <a:cs typeface="Arial" charset="0"/>
              </a:rPr>
              <a:t>Acinetobacter baumannii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CC1537-1981-F7CD-692C-2D7D22F612CE}"/>
              </a:ext>
            </a:extLst>
          </p:cNvPr>
          <p:cNvGrpSpPr/>
          <p:nvPr/>
        </p:nvGrpSpPr>
        <p:grpSpPr>
          <a:xfrm>
            <a:off x="4041324" y="2000607"/>
            <a:ext cx="1719972" cy="2833680"/>
            <a:chOff x="4041324" y="2949843"/>
            <a:chExt cx="1624019" cy="283368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4041324" y="2949843"/>
              <a:ext cx="329308" cy="2821957"/>
              <a:chOff x="3514" y="998"/>
              <a:chExt cx="251" cy="2366"/>
            </a:xfrm>
          </p:grpSpPr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 flipV="1">
                <a:off x="3514" y="1006"/>
                <a:ext cx="0" cy="234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:endParaRPr lang="en-US" sz="32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phant" pitchFamily="18" charset="0"/>
                  <a:cs typeface="Arial" charset="0"/>
                </a:endParaRPr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V="1">
                <a:off x="3756" y="998"/>
                <a:ext cx="9" cy="236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US">
                  <a:ln>
                    <a:solidFill>
                      <a:schemeClr val="tx1"/>
                    </a:solidFill>
                  </a:ln>
                  <a:cs typeface="Arial" charset="0"/>
                </a:endParaRPr>
              </a:p>
            </p:txBody>
          </p:sp>
        </p:grp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BBAFBA1F-55A4-0D13-C806-CE7E2B44B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0868" y="2961566"/>
              <a:ext cx="204475" cy="2821957"/>
              <a:chOff x="3414" y="998"/>
              <a:chExt cx="251" cy="2366"/>
            </a:xfrm>
          </p:grpSpPr>
          <p:sp>
            <p:nvSpPr>
              <p:cNvPr id="16" name="Line 4">
                <a:extLst>
                  <a:ext uri="{FF2B5EF4-FFF2-40B4-BE49-F238E27FC236}">
                    <a16:creationId xmlns:a16="http://schemas.microsoft.com/office/drawing/2014/main" id="{516EBB4B-43E2-0AC8-6DDE-42CD6807D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4" y="1006"/>
                <a:ext cx="0" cy="234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:endParaRPr lang="en-US" sz="32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lephant" pitchFamily="18" charset="0"/>
                  <a:cs typeface="Arial" charset="0"/>
                </a:endParaRPr>
              </a:p>
            </p:txBody>
          </p:sp>
          <p:sp>
            <p:nvSpPr>
              <p:cNvPr id="17" name="Line 5">
                <a:extLst>
                  <a:ext uri="{FF2B5EF4-FFF2-40B4-BE49-F238E27FC236}">
                    <a16:creationId xmlns:a16="http://schemas.microsoft.com/office/drawing/2014/main" id="{64DF0318-6305-E511-4B44-8F21FEA0E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6" y="998"/>
                <a:ext cx="9" cy="236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US">
                  <a:ln>
                    <a:solidFill>
                      <a:schemeClr val="tx1"/>
                    </a:solidFill>
                  </a:ln>
                  <a:cs typeface="Arial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D7A681-1246-7B60-5242-11A74A9EA93E}"/>
              </a:ext>
            </a:extLst>
          </p:cNvPr>
          <p:cNvGrpSpPr/>
          <p:nvPr/>
        </p:nvGrpSpPr>
        <p:grpSpPr>
          <a:xfrm>
            <a:off x="6014788" y="1219055"/>
            <a:ext cx="6118267" cy="4138311"/>
            <a:chOff x="6014788" y="1219055"/>
            <a:chExt cx="6118267" cy="41383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3EC6DB-32B5-452C-07BF-160A30F6679F}"/>
                </a:ext>
              </a:extLst>
            </p:cNvPr>
            <p:cNvGrpSpPr/>
            <p:nvPr/>
          </p:nvGrpSpPr>
          <p:grpSpPr>
            <a:xfrm>
              <a:off x="6014788" y="1219055"/>
              <a:ext cx="6118267" cy="4138311"/>
              <a:chOff x="6014788" y="1219055"/>
              <a:chExt cx="6118267" cy="4138311"/>
            </a:xfrm>
          </p:grpSpPr>
          <p:graphicFrame>
            <p:nvGraphicFramePr>
              <p:cNvPr id="6" name="Object 3">
                <a:extLst>
                  <a:ext uri="{FF2B5EF4-FFF2-40B4-BE49-F238E27FC236}">
                    <a16:creationId xmlns:a16="http://schemas.microsoft.com/office/drawing/2014/main" id="{37B5DA10-63F2-68C9-85F6-3BDD35281D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2540949"/>
                  </p:ext>
                </p:extLst>
              </p:nvPr>
            </p:nvGraphicFramePr>
            <p:xfrm>
              <a:off x="6014788" y="1696528"/>
              <a:ext cx="6118267" cy="332965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AE39E03D-0C5C-BFC4-3A88-48BC094D9F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3991" y="1219055"/>
                <a:ext cx="500350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66"/>
                    </a:solidFill>
                    <a:latin typeface="Tahom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66"/>
                    </a:solidFill>
                    <a:latin typeface="Tahom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66"/>
                    </a:solidFill>
                    <a:latin typeface="Tahom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Acinetobacter baumannii 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non-susceptible to: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AMP, CTX, CAZ, LVX, NIT, GEN, and SXT</a:t>
                </a:r>
              </a:p>
            </p:txBody>
          </p:sp>
          <p:sp>
            <p:nvSpPr>
              <p:cNvPr id="27" name="Text Box 8">
                <a:extLst>
                  <a:ext uri="{FF2B5EF4-FFF2-40B4-BE49-F238E27FC236}">
                    <a16:creationId xmlns:a16="http://schemas.microsoft.com/office/drawing/2014/main" id="{36FBBCF5-CE7F-2746-7E10-F02E2936C5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4610" y="4956045"/>
                <a:ext cx="825867" cy="401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66"/>
                    </a:solidFill>
                    <a:latin typeface="Tahom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66"/>
                    </a:solidFill>
                    <a:latin typeface="Tahom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66"/>
                    </a:solidFill>
                    <a:latin typeface="Tahom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66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Month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BE7121-412B-B354-5D50-9944759AD9E9}"/>
                </a:ext>
              </a:extLst>
            </p:cNvPr>
            <p:cNvGrpSpPr/>
            <p:nvPr/>
          </p:nvGrpSpPr>
          <p:grpSpPr>
            <a:xfrm>
              <a:off x="9915693" y="1973988"/>
              <a:ext cx="1776206" cy="2833681"/>
              <a:chOff x="3647710" y="2891400"/>
              <a:chExt cx="1677116" cy="2833681"/>
            </a:xfrm>
          </p:grpSpPr>
          <p:grpSp>
            <p:nvGrpSpPr>
              <p:cNvPr id="20" name="Group 4">
                <a:extLst>
                  <a:ext uri="{FF2B5EF4-FFF2-40B4-BE49-F238E27FC236}">
                    <a16:creationId xmlns:a16="http://schemas.microsoft.com/office/drawing/2014/main" id="{5F6DE512-A4CB-4284-186A-C55C5F034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7710" y="2891400"/>
                <a:ext cx="329307" cy="2821958"/>
                <a:chOff x="3214" y="949"/>
                <a:chExt cx="251" cy="2366"/>
              </a:xfrm>
            </p:grpSpPr>
            <p:sp>
              <p:nvSpPr>
                <p:cNvPr id="24" name="Line 4">
                  <a:extLst>
                    <a:ext uri="{FF2B5EF4-FFF2-40B4-BE49-F238E27FC236}">
                      <a16:creationId xmlns:a16="http://schemas.microsoft.com/office/drawing/2014/main" id="{618A4877-E389-B248-7AD0-BF871AD55A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4" y="957"/>
                  <a:ext cx="0" cy="23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320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lephant" pitchFamily="18" charset="0"/>
                    <a:cs typeface="Arial" charset="0"/>
                  </a:endParaRPr>
                </a:p>
              </p:txBody>
            </p:sp>
            <p:sp>
              <p:nvSpPr>
                <p:cNvPr id="25" name="Line 5">
                  <a:extLst>
                    <a:ext uri="{FF2B5EF4-FFF2-40B4-BE49-F238E27FC236}">
                      <a16:creationId xmlns:a16="http://schemas.microsoft.com/office/drawing/2014/main" id="{F5137263-A7A7-C3FE-5E85-052CAC4C74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949"/>
                  <a:ext cx="9" cy="23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spcBef>
                      <a:spcPct val="0"/>
                    </a:spcBef>
                    <a:defRPr/>
                  </a:pPr>
                  <a:endParaRPr lang="en-US">
                    <a:ln>
                      <a:solidFill>
                        <a:schemeClr val="tx1"/>
                      </a:solidFill>
                    </a:ln>
                    <a:cs typeface="Arial" charset="0"/>
                  </a:endParaRPr>
                </a:p>
              </p:txBody>
            </p:sp>
          </p:grpSp>
          <p:grpSp>
            <p:nvGrpSpPr>
              <p:cNvPr id="21" name="Group 4">
                <a:extLst>
                  <a:ext uri="{FF2B5EF4-FFF2-40B4-BE49-F238E27FC236}">
                    <a16:creationId xmlns:a16="http://schemas.microsoft.com/office/drawing/2014/main" id="{389C98BC-75A9-053C-793D-D6E26162D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351" y="2903123"/>
                <a:ext cx="204475" cy="2821958"/>
                <a:chOff x="2996" y="949"/>
                <a:chExt cx="251" cy="2366"/>
              </a:xfrm>
            </p:grpSpPr>
            <p:sp>
              <p:nvSpPr>
                <p:cNvPr id="22" name="Line 4">
                  <a:extLst>
                    <a:ext uri="{FF2B5EF4-FFF2-40B4-BE49-F238E27FC236}">
                      <a16:creationId xmlns:a16="http://schemas.microsoft.com/office/drawing/2014/main" id="{9FAB1011-E45E-2389-81F6-6C64F9CFC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96" y="957"/>
                  <a:ext cx="0" cy="23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320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lephant" pitchFamily="18" charset="0"/>
                    <a:cs typeface="Arial" charset="0"/>
                  </a:endParaRPr>
                </a:p>
              </p:txBody>
            </p:sp>
            <p:sp>
              <p:nvSpPr>
                <p:cNvPr id="23" name="Line 5">
                  <a:extLst>
                    <a:ext uri="{FF2B5EF4-FFF2-40B4-BE49-F238E27FC236}">
                      <a16:creationId xmlns:a16="http://schemas.microsoft.com/office/drawing/2014/main" id="{40950A94-75CE-194F-2D71-86C11C2CB0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38" y="949"/>
                  <a:ext cx="9" cy="23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spcBef>
                      <a:spcPct val="0"/>
                    </a:spcBef>
                    <a:defRPr/>
                  </a:pPr>
                  <a:endParaRPr lang="en-US">
                    <a:ln>
                      <a:solidFill>
                        <a:schemeClr val="tx1"/>
                      </a:solidFill>
                    </a:ln>
                    <a:cs typeface="Arial" charset="0"/>
                  </a:endParaRPr>
                </a:p>
              </p:txBody>
            </p:sp>
          </p:grpSp>
        </p:grpSp>
      </p:grpSp>
      <p:sp>
        <p:nvSpPr>
          <p:cNvPr id="28" name="Text Box 8">
            <a:extLst>
              <a:ext uri="{FF2B5EF4-FFF2-40B4-BE49-F238E27FC236}">
                <a16:creationId xmlns:a16="http://schemas.microsoft.com/office/drawing/2014/main" id="{6A080FF0-9554-689A-95FF-6C016D14D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37" y="6093003"/>
            <a:ext cx="10691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Resistance profiles can improve the sensitivity, specificity, and timeliness of outbreak detection</a:t>
            </a:r>
            <a:endParaRPr lang="en-US" altLang="en-US" sz="1800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E94F-14AA-48D0-B1A4-7DA5561B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0" y="76200"/>
            <a:ext cx="1125319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Regular review of routine data</a:t>
            </a:r>
            <a:br>
              <a:rPr lang="en-US" dirty="0"/>
            </a:br>
            <a:r>
              <a:rPr lang="en-US" sz="4000" i="1" dirty="0"/>
              <a:t>Staphylococcus aureus </a:t>
            </a:r>
            <a:r>
              <a:rPr lang="en-US" sz="4000" dirty="0"/>
              <a:t>and resistance profiles 2011-2017</a:t>
            </a:r>
            <a:endParaRPr lang="es-419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30E6D2-CFC6-407F-ACFA-27F05E4D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1" y="1337217"/>
            <a:ext cx="5818547" cy="2850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969F35-0DC5-4BE5-911C-6DC0EF263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59" y="4131072"/>
            <a:ext cx="5818547" cy="2850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B5D964-926E-4479-B91F-C52D9C2FA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623" y="4139865"/>
            <a:ext cx="5970381" cy="29247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513CA-B835-4C96-8127-AE0673FD91E3}"/>
              </a:ext>
            </a:extLst>
          </p:cNvPr>
          <p:cNvSpPr txBox="1"/>
          <p:nvPr/>
        </p:nvSpPr>
        <p:spPr>
          <a:xfrm>
            <a:off x="8151721" y="4539893"/>
            <a:ext cx="212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MRSA: Very resistant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DE2A3D-7890-4042-B3C7-2DF9E13EC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048" y="1400660"/>
            <a:ext cx="5427613" cy="26589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5AA349-21CC-4978-AB2E-594F5D1FC1D2}"/>
              </a:ext>
            </a:extLst>
          </p:cNvPr>
          <p:cNvSpPr txBox="1"/>
          <p:nvPr/>
        </p:nvSpPr>
        <p:spPr>
          <a:xfrm>
            <a:off x="2341249" y="4492626"/>
            <a:ext cx="2633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MRSA: Mostly susceptible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CF987-420A-4C47-BCDE-FB6E49078D95}"/>
              </a:ext>
            </a:extLst>
          </p:cNvPr>
          <p:cNvSpPr txBox="1"/>
          <p:nvPr/>
        </p:nvSpPr>
        <p:spPr>
          <a:xfrm>
            <a:off x="2131954" y="1705047"/>
            <a:ext cx="2069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MSSA: Fully susceptible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6578C-7064-437B-9073-900993D8F0B4}"/>
              </a:ext>
            </a:extLst>
          </p:cNvPr>
          <p:cNvSpPr txBox="1"/>
          <p:nvPr/>
        </p:nvSpPr>
        <p:spPr>
          <a:xfrm>
            <a:off x="7940709" y="1707931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MSSA: Somewhat resistant</a:t>
            </a:r>
          </a:p>
        </p:txBody>
      </p:sp>
    </p:spTree>
    <p:extLst>
      <p:ext uri="{BB962C8B-B14F-4D97-AF65-F5344CB8AC3E}">
        <p14:creationId xmlns:p14="http://schemas.microsoft.com/office/powerpoint/2010/main" val="100505137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1865</Words>
  <Application>Microsoft Office PowerPoint</Application>
  <PresentationFormat>Widescreen</PresentationFormat>
  <Paragraphs>252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Elephant</vt:lpstr>
      <vt:lpstr>Tahoma</vt:lpstr>
      <vt:lpstr>1_Custom Design</vt:lpstr>
      <vt:lpstr>2_Custom Design</vt:lpstr>
      <vt:lpstr>WHONET-SaTScan and Cluster/Outbreak Detection</vt:lpstr>
      <vt:lpstr>WHONET Webinar series</vt:lpstr>
      <vt:lpstr>Webinar agenda</vt:lpstr>
      <vt:lpstr>Approaches to outbreak detection</vt:lpstr>
      <vt:lpstr>PowerPoint Presentation</vt:lpstr>
      <vt:lpstr>Strategies for outbreak detection</vt:lpstr>
      <vt:lpstr>Anecdotal detection of community outbreaks</vt:lpstr>
      <vt:lpstr>PowerPoint Presentation</vt:lpstr>
      <vt:lpstr>Regular review of routine data Staphylococcus aureus and resistance profiles 2011-2017</vt:lpstr>
      <vt:lpstr>Traditional statistical methods for outbreak detection…  and limitations</vt:lpstr>
      <vt:lpstr>Statistical algorithms for cluster detection available in WHONET</vt:lpstr>
      <vt:lpstr>PowerPoint Presentation</vt:lpstr>
      <vt:lpstr>SaTScan features</vt:lpstr>
      <vt:lpstr>SaTScan and cluster detection by any variable</vt:lpstr>
      <vt:lpstr>WHONET and data preparation</vt:lpstr>
      <vt:lpstr>Data preparation</vt:lpstr>
      <vt:lpstr>Excluding “repeat” isolates from a patient</vt:lpstr>
      <vt:lpstr>“One per patient” options</vt:lpstr>
      <vt:lpstr>WHONET demonstration using default settings … and interpretation of results</vt:lpstr>
      <vt:lpstr>WHONET Analysis types</vt:lpstr>
      <vt:lpstr>WHONET Demonstration without cluster detection</vt:lpstr>
      <vt:lpstr>WHONET Demonstration with cluster detection using the default parameters</vt:lpstr>
      <vt:lpstr>WHONET Demonstration with cluster detection using the default parameters</vt:lpstr>
      <vt:lpstr>WHONET Demonstration with cluster detection using the default parameters</vt:lpstr>
      <vt:lpstr>WHONET Demonstration with cluster detection using the default parameters</vt:lpstr>
      <vt:lpstr>WHONET Demonstration with cluster detection using the default parameters</vt:lpstr>
      <vt:lpstr>Possible explanations of statistically significant case clusters</vt:lpstr>
      <vt:lpstr>WHONET-SaTScan options</vt:lpstr>
      <vt:lpstr>Options for the cluster alerts</vt:lpstr>
      <vt:lpstr>Analysis approach</vt:lpstr>
      <vt:lpstr>Statistical algorithms and probability models</vt:lpstr>
      <vt:lpstr>Other parameters</vt:lpstr>
      <vt:lpstr>WHONET parameter settings</vt:lpstr>
      <vt:lpstr>This is a subset of all features that SaTScan offers.</vt:lpstr>
      <vt:lpstr>Examples from the literature</vt:lpstr>
      <vt:lpstr>Finding WHONET-SaTScan publications</vt:lpstr>
      <vt:lpstr>You found a statistical signal…  What comes next? Example from NYU Langome Medical Center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ESQUILLON, Alan Siegfrid</dc:creator>
  <cp:lastModifiedBy>John Stelling</cp:lastModifiedBy>
  <cp:revision>78</cp:revision>
  <dcterms:created xsi:type="dcterms:W3CDTF">2023-08-30T13:42:28Z</dcterms:created>
  <dcterms:modified xsi:type="dcterms:W3CDTF">2024-01-31T11:58:55Z</dcterms:modified>
</cp:coreProperties>
</file>