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524" r:id="rId2"/>
    <p:sldId id="257" r:id="rId3"/>
    <p:sldId id="258" r:id="rId4"/>
    <p:sldId id="259" r:id="rId5"/>
    <p:sldId id="260" r:id="rId6"/>
    <p:sldId id="261" r:id="rId7"/>
    <p:sldId id="526" r:id="rId8"/>
    <p:sldId id="310" r:id="rId9"/>
    <p:sldId id="262" r:id="rId10"/>
    <p:sldId id="263" r:id="rId11"/>
    <p:sldId id="311" r:id="rId12"/>
    <p:sldId id="288" r:id="rId13"/>
    <p:sldId id="289" r:id="rId14"/>
    <p:sldId id="291" r:id="rId15"/>
    <p:sldId id="292" r:id="rId16"/>
    <p:sldId id="293" r:id="rId17"/>
    <p:sldId id="295" r:id="rId18"/>
    <p:sldId id="297" r:id="rId19"/>
    <p:sldId id="296" r:id="rId20"/>
    <p:sldId id="298" r:id="rId21"/>
    <p:sldId id="299" r:id="rId22"/>
    <p:sldId id="300" r:id="rId23"/>
    <p:sldId id="301" r:id="rId24"/>
    <p:sldId id="302" r:id="rId25"/>
    <p:sldId id="303" r:id="rId26"/>
    <p:sldId id="304" r:id="rId27"/>
    <p:sldId id="268" r:id="rId28"/>
    <p:sldId id="305" r:id="rId29"/>
    <p:sldId id="269" r:id="rId30"/>
    <p:sldId id="272" r:id="rId31"/>
    <p:sldId id="273" r:id="rId32"/>
    <p:sldId id="306" r:id="rId33"/>
    <p:sldId id="312" r:id="rId34"/>
    <p:sldId id="275" r:id="rId35"/>
    <p:sldId id="276" r:id="rId36"/>
    <p:sldId id="279" r:id="rId37"/>
    <p:sldId id="280" r:id="rId38"/>
    <p:sldId id="282" r:id="rId39"/>
    <p:sldId id="284" r:id="rId40"/>
    <p:sldId id="307" r:id="rId41"/>
    <p:sldId id="285" r:id="rId42"/>
    <p:sldId id="525" r:id="rId43"/>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Canva Sans Display" panose="020B0604020202020204" charset="0"/>
      <p:regular r:id="rId48"/>
    </p:embeddedFont>
    <p:embeddedFont>
      <p:font typeface="Montserrat" panose="00000500000000000000" pitchFamily="2" charset="0"/>
      <p:regular r:id="rId49"/>
      <p:bold r:id="rId50"/>
      <p:italic r:id="rId51"/>
      <p:boldItalic r:id="rId52"/>
    </p:embeddedFont>
    <p:embeddedFont>
      <p:font typeface="Tahoma" panose="020B0604030504040204"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CB71A-F17F-45D5-A8F2-4F2EA208C50B}" v="40" dt="2024-01-03T16:16:19.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397377" d="31250000"/>
        <a:sy n="20397377" d="312500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lling" userId="eaafbebf78cefb57" providerId="LiveId" clId="{0E1CB71A-F17F-45D5-A8F2-4F2EA208C50B}"/>
    <pc:docChg chg="undo redo custSel addSld delSld modSld">
      <pc:chgData name="John Stelling" userId="eaafbebf78cefb57" providerId="LiveId" clId="{0E1CB71A-F17F-45D5-A8F2-4F2EA208C50B}" dt="2024-01-03T16:16:47.045" v="775" actId="478"/>
      <pc:docMkLst>
        <pc:docMk/>
      </pc:docMkLst>
      <pc:sldChg chg="modSp mod">
        <pc:chgData name="John Stelling" userId="eaafbebf78cefb57" providerId="LiveId" clId="{0E1CB71A-F17F-45D5-A8F2-4F2EA208C50B}" dt="2024-01-03T16:14:12.421" v="624" actId="1035"/>
        <pc:sldMkLst>
          <pc:docMk/>
          <pc:sldMk cId="0" sldId="257"/>
        </pc:sldMkLst>
        <pc:spChg chg="mod">
          <ac:chgData name="John Stelling" userId="eaafbebf78cefb57" providerId="LiveId" clId="{0E1CB71A-F17F-45D5-A8F2-4F2EA208C50B}" dt="2024-01-03T16:13:54.463" v="622" actId="1036"/>
          <ac:spMkLst>
            <pc:docMk/>
            <pc:sldMk cId="0" sldId="257"/>
            <ac:spMk id="5" creationId="{00000000-0000-0000-0000-000000000000}"/>
          </ac:spMkLst>
        </pc:spChg>
        <pc:spChg chg="mod">
          <ac:chgData name="John Stelling" userId="eaafbebf78cefb57" providerId="LiveId" clId="{0E1CB71A-F17F-45D5-A8F2-4F2EA208C50B}" dt="2024-01-03T16:14:12.421" v="624" actId="1035"/>
          <ac:spMkLst>
            <pc:docMk/>
            <pc:sldMk cId="0" sldId="257"/>
            <ac:spMk id="7" creationId="{00000000-0000-0000-0000-000000000000}"/>
          </ac:spMkLst>
        </pc:spChg>
      </pc:sldChg>
      <pc:sldChg chg="del">
        <pc:chgData name="John Stelling" userId="eaafbebf78cefb57" providerId="LiveId" clId="{0E1CB71A-F17F-45D5-A8F2-4F2EA208C50B}" dt="2024-01-03T16:15:03.739" v="625" actId="2696"/>
        <pc:sldMkLst>
          <pc:docMk/>
          <pc:sldMk cId="0" sldId="262"/>
        </pc:sldMkLst>
      </pc:sldChg>
      <pc:sldChg chg="delSp add mod delAnim">
        <pc:chgData name="John Stelling" userId="eaafbebf78cefb57" providerId="LiveId" clId="{0E1CB71A-F17F-45D5-A8F2-4F2EA208C50B}" dt="2024-01-03T16:16:47.045" v="775" actId="478"/>
        <pc:sldMkLst>
          <pc:docMk/>
          <pc:sldMk cId="2787450514" sldId="262"/>
        </pc:sldMkLst>
        <pc:spChg chg="del">
          <ac:chgData name="John Stelling" userId="eaafbebf78cefb57" providerId="LiveId" clId="{0E1CB71A-F17F-45D5-A8F2-4F2EA208C50B}" dt="2024-01-03T16:16:40.662" v="774" actId="478"/>
          <ac:spMkLst>
            <pc:docMk/>
            <pc:sldMk cId="2787450514" sldId="262"/>
            <ac:spMk id="29" creationId="{A39B8458-EFB7-56A7-71E0-7F5A22B3870C}"/>
          </ac:spMkLst>
        </pc:spChg>
        <pc:spChg chg="del">
          <ac:chgData name="John Stelling" userId="eaafbebf78cefb57" providerId="LiveId" clId="{0E1CB71A-F17F-45D5-A8F2-4F2EA208C50B}" dt="2024-01-03T16:16:47.045" v="775" actId="478"/>
          <ac:spMkLst>
            <pc:docMk/>
            <pc:sldMk cId="2787450514" sldId="262"/>
            <ac:spMk id="35" creationId="{14781A00-E1C6-B459-DA2B-266CCA64AC82}"/>
          </ac:spMkLst>
        </pc:spChg>
      </pc:sldChg>
      <pc:sldChg chg="modSp mod">
        <pc:chgData name="John Stelling" userId="eaafbebf78cefb57" providerId="LiveId" clId="{0E1CB71A-F17F-45D5-A8F2-4F2EA208C50B}" dt="2024-01-03T16:01:09.901" v="95" actId="1036"/>
        <pc:sldMkLst>
          <pc:docMk/>
          <pc:sldMk cId="0" sldId="275"/>
        </pc:sldMkLst>
        <pc:spChg chg="mod">
          <ac:chgData name="John Stelling" userId="eaafbebf78cefb57" providerId="LiveId" clId="{0E1CB71A-F17F-45D5-A8F2-4F2EA208C50B}" dt="2024-01-03T16:01:09.901" v="95" actId="1036"/>
          <ac:spMkLst>
            <pc:docMk/>
            <pc:sldMk cId="0" sldId="275"/>
            <ac:spMk id="5" creationId="{00000000-0000-0000-0000-000000000000}"/>
          </ac:spMkLst>
        </pc:spChg>
      </pc:sldChg>
      <pc:sldChg chg="modSp mod">
        <pc:chgData name="John Stelling" userId="eaafbebf78cefb57" providerId="LiveId" clId="{0E1CB71A-F17F-45D5-A8F2-4F2EA208C50B}" dt="2024-01-03T16:02:24.177" v="132" actId="20577"/>
        <pc:sldMkLst>
          <pc:docMk/>
          <pc:sldMk cId="0" sldId="276"/>
        </pc:sldMkLst>
        <pc:spChg chg="mod">
          <ac:chgData name="John Stelling" userId="eaafbebf78cefb57" providerId="LiveId" clId="{0E1CB71A-F17F-45D5-A8F2-4F2EA208C50B}" dt="2024-01-03T16:01:29.491" v="106" actId="1035"/>
          <ac:spMkLst>
            <pc:docMk/>
            <pc:sldMk cId="0" sldId="276"/>
            <ac:spMk id="6" creationId="{00000000-0000-0000-0000-000000000000}"/>
          </ac:spMkLst>
        </pc:spChg>
        <pc:spChg chg="mod">
          <ac:chgData name="John Stelling" userId="eaafbebf78cefb57" providerId="LiveId" clId="{0E1CB71A-F17F-45D5-A8F2-4F2EA208C50B}" dt="2024-01-03T16:02:24.177" v="132" actId="20577"/>
          <ac:spMkLst>
            <pc:docMk/>
            <pc:sldMk cId="0" sldId="276"/>
            <ac:spMk id="7" creationId="{00000000-0000-0000-0000-000000000000}"/>
          </ac:spMkLst>
        </pc:spChg>
      </pc:sldChg>
      <pc:sldChg chg="modSp mod">
        <pc:chgData name="John Stelling" userId="eaafbebf78cefb57" providerId="LiveId" clId="{0E1CB71A-F17F-45D5-A8F2-4F2EA208C50B}" dt="2024-01-03T16:03:01.737" v="248" actId="20577"/>
        <pc:sldMkLst>
          <pc:docMk/>
          <pc:sldMk cId="0" sldId="279"/>
        </pc:sldMkLst>
        <pc:spChg chg="mod">
          <ac:chgData name="John Stelling" userId="eaafbebf78cefb57" providerId="LiveId" clId="{0E1CB71A-F17F-45D5-A8F2-4F2EA208C50B}" dt="2024-01-03T16:02:52.277" v="218" actId="1038"/>
          <ac:spMkLst>
            <pc:docMk/>
            <pc:sldMk cId="0" sldId="279"/>
            <ac:spMk id="5" creationId="{00000000-0000-0000-0000-000000000000}"/>
          </ac:spMkLst>
        </pc:spChg>
        <pc:spChg chg="mod">
          <ac:chgData name="John Stelling" userId="eaafbebf78cefb57" providerId="LiveId" clId="{0E1CB71A-F17F-45D5-A8F2-4F2EA208C50B}" dt="2024-01-03T16:03:01.737" v="248" actId="20577"/>
          <ac:spMkLst>
            <pc:docMk/>
            <pc:sldMk cId="0" sldId="279"/>
            <ac:spMk id="6" creationId="{00000000-0000-0000-0000-000000000000}"/>
          </ac:spMkLst>
        </pc:spChg>
        <pc:spChg chg="mod">
          <ac:chgData name="John Stelling" userId="eaafbebf78cefb57" providerId="LiveId" clId="{0E1CB71A-F17F-45D5-A8F2-4F2EA208C50B}" dt="2024-01-03T16:02:05.396" v="124" actId="20577"/>
          <ac:spMkLst>
            <pc:docMk/>
            <pc:sldMk cId="0" sldId="279"/>
            <ac:spMk id="7" creationId="{00000000-0000-0000-0000-000000000000}"/>
          </ac:spMkLst>
        </pc:spChg>
      </pc:sldChg>
      <pc:sldChg chg="delSp modSp mod">
        <pc:chgData name="John Stelling" userId="eaafbebf78cefb57" providerId="LiveId" clId="{0E1CB71A-F17F-45D5-A8F2-4F2EA208C50B}" dt="2024-01-03T16:04:47.969" v="338" actId="1036"/>
        <pc:sldMkLst>
          <pc:docMk/>
          <pc:sldMk cId="0" sldId="280"/>
        </pc:sldMkLst>
        <pc:spChg chg="mod">
          <ac:chgData name="John Stelling" userId="eaafbebf78cefb57" providerId="LiveId" clId="{0E1CB71A-F17F-45D5-A8F2-4F2EA208C50B}" dt="2024-01-03T16:04:47.969" v="338" actId="1036"/>
          <ac:spMkLst>
            <pc:docMk/>
            <pc:sldMk cId="0" sldId="280"/>
            <ac:spMk id="6" creationId="{00000000-0000-0000-0000-000000000000}"/>
          </ac:spMkLst>
        </pc:spChg>
        <pc:spChg chg="del">
          <ac:chgData name="John Stelling" userId="eaafbebf78cefb57" providerId="LiveId" clId="{0E1CB71A-F17F-45D5-A8F2-4F2EA208C50B}" dt="2024-01-03T16:04:42.609" v="321" actId="478"/>
          <ac:spMkLst>
            <pc:docMk/>
            <pc:sldMk cId="0" sldId="280"/>
            <ac:spMk id="7" creationId="{00000000-0000-0000-0000-000000000000}"/>
          </ac:spMkLst>
        </pc:spChg>
        <pc:spChg chg="mod">
          <ac:chgData name="John Stelling" userId="eaafbebf78cefb57" providerId="LiveId" clId="{0E1CB71A-F17F-45D5-A8F2-4F2EA208C50B}" dt="2024-01-03T16:04:40.527" v="320" actId="20577"/>
          <ac:spMkLst>
            <pc:docMk/>
            <pc:sldMk cId="0" sldId="280"/>
            <ac:spMk id="8" creationId="{00000000-0000-0000-0000-000000000000}"/>
          </ac:spMkLst>
        </pc:spChg>
      </pc:sldChg>
      <pc:sldChg chg="delSp modSp mod">
        <pc:chgData name="John Stelling" userId="eaafbebf78cefb57" providerId="LiveId" clId="{0E1CB71A-F17F-45D5-A8F2-4F2EA208C50B}" dt="2024-01-03T16:05:01.864" v="370" actId="14100"/>
        <pc:sldMkLst>
          <pc:docMk/>
          <pc:sldMk cId="0" sldId="282"/>
        </pc:sldMkLst>
        <pc:spChg chg="mod">
          <ac:chgData name="John Stelling" userId="eaafbebf78cefb57" providerId="LiveId" clId="{0E1CB71A-F17F-45D5-A8F2-4F2EA208C50B}" dt="2024-01-03T16:05:01.864" v="370" actId="14100"/>
          <ac:spMkLst>
            <pc:docMk/>
            <pc:sldMk cId="0" sldId="282"/>
            <ac:spMk id="6" creationId="{00000000-0000-0000-0000-000000000000}"/>
          </ac:spMkLst>
        </pc:spChg>
        <pc:spChg chg="del">
          <ac:chgData name="John Stelling" userId="eaafbebf78cefb57" providerId="LiveId" clId="{0E1CB71A-F17F-45D5-A8F2-4F2EA208C50B}" dt="2024-01-03T16:04:57.850" v="368" actId="478"/>
          <ac:spMkLst>
            <pc:docMk/>
            <pc:sldMk cId="0" sldId="282"/>
            <ac:spMk id="7" creationId="{00000000-0000-0000-0000-000000000000}"/>
          </ac:spMkLst>
        </pc:spChg>
        <pc:spChg chg="mod">
          <ac:chgData name="John Stelling" userId="eaafbebf78cefb57" providerId="LiveId" clId="{0E1CB71A-F17F-45D5-A8F2-4F2EA208C50B}" dt="2024-01-03T16:04:56.777" v="367" actId="20577"/>
          <ac:spMkLst>
            <pc:docMk/>
            <pc:sldMk cId="0" sldId="282"/>
            <ac:spMk id="8" creationId="{00000000-0000-0000-0000-000000000000}"/>
          </ac:spMkLst>
        </pc:spChg>
      </pc:sldChg>
      <pc:sldChg chg="delSp modSp mod">
        <pc:chgData name="John Stelling" userId="eaafbebf78cefb57" providerId="LiveId" clId="{0E1CB71A-F17F-45D5-A8F2-4F2EA208C50B}" dt="2024-01-03T16:05:18.074" v="399" actId="14100"/>
        <pc:sldMkLst>
          <pc:docMk/>
          <pc:sldMk cId="0" sldId="284"/>
        </pc:sldMkLst>
        <pc:spChg chg="mod">
          <ac:chgData name="John Stelling" userId="eaafbebf78cefb57" providerId="LiveId" clId="{0E1CB71A-F17F-45D5-A8F2-4F2EA208C50B}" dt="2024-01-03T16:05:18.074" v="399" actId="14100"/>
          <ac:spMkLst>
            <pc:docMk/>
            <pc:sldMk cId="0" sldId="284"/>
            <ac:spMk id="6" creationId="{00000000-0000-0000-0000-000000000000}"/>
          </ac:spMkLst>
        </pc:spChg>
        <pc:spChg chg="del">
          <ac:chgData name="John Stelling" userId="eaafbebf78cefb57" providerId="LiveId" clId="{0E1CB71A-F17F-45D5-A8F2-4F2EA208C50B}" dt="2024-01-03T16:05:15.961" v="398" actId="478"/>
          <ac:spMkLst>
            <pc:docMk/>
            <pc:sldMk cId="0" sldId="284"/>
            <ac:spMk id="7" creationId="{00000000-0000-0000-0000-000000000000}"/>
          </ac:spMkLst>
        </pc:spChg>
        <pc:spChg chg="mod">
          <ac:chgData name="John Stelling" userId="eaafbebf78cefb57" providerId="LiveId" clId="{0E1CB71A-F17F-45D5-A8F2-4F2EA208C50B}" dt="2024-01-03T16:05:14.899" v="397" actId="313"/>
          <ac:spMkLst>
            <pc:docMk/>
            <pc:sldMk cId="0" sldId="284"/>
            <ac:spMk id="8" creationId="{00000000-0000-0000-0000-000000000000}"/>
          </ac:spMkLst>
        </pc:spChg>
      </pc:sldChg>
      <pc:sldChg chg="del">
        <pc:chgData name="John Stelling" userId="eaafbebf78cefb57" providerId="LiveId" clId="{0E1CB71A-F17F-45D5-A8F2-4F2EA208C50B}" dt="2024-01-03T16:03:42.530" v="250" actId="47"/>
        <pc:sldMkLst>
          <pc:docMk/>
          <pc:sldMk cId="0" sldId="286"/>
        </pc:sldMkLst>
      </pc:sldChg>
      <pc:sldChg chg="modSp mod">
        <pc:chgData name="John Stelling" userId="eaafbebf78cefb57" providerId="LiveId" clId="{0E1CB71A-F17F-45D5-A8F2-4F2EA208C50B}" dt="2024-01-03T15:58:32.345" v="69" actId="20577"/>
        <pc:sldMkLst>
          <pc:docMk/>
          <pc:sldMk cId="3277144581" sldId="298"/>
        </pc:sldMkLst>
        <pc:spChg chg="mod">
          <ac:chgData name="John Stelling" userId="eaafbebf78cefb57" providerId="LiveId" clId="{0E1CB71A-F17F-45D5-A8F2-4F2EA208C50B}" dt="2024-01-03T15:58:32.345" v="69" actId="20577"/>
          <ac:spMkLst>
            <pc:docMk/>
            <pc:sldMk cId="3277144581" sldId="298"/>
            <ac:spMk id="2" creationId="{08B33A94-CA7D-B431-10D4-0B902FF557D1}"/>
          </ac:spMkLst>
        </pc:spChg>
      </pc:sldChg>
      <pc:sldChg chg="modSp mod">
        <pc:chgData name="John Stelling" userId="eaafbebf78cefb57" providerId="LiveId" clId="{0E1CB71A-F17F-45D5-A8F2-4F2EA208C50B}" dt="2024-01-03T15:59:01.553" v="80" actId="6549"/>
        <pc:sldMkLst>
          <pc:docMk/>
          <pc:sldMk cId="3892304639" sldId="299"/>
        </pc:sldMkLst>
        <pc:spChg chg="mod">
          <ac:chgData name="John Stelling" userId="eaafbebf78cefb57" providerId="LiveId" clId="{0E1CB71A-F17F-45D5-A8F2-4F2EA208C50B}" dt="2024-01-03T15:59:01.553" v="80" actId="6549"/>
          <ac:spMkLst>
            <pc:docMk/>
            <pc:sldMk cId="3892304639" sldId="299"/>
            <ac:spMk id="6" creationId="{4169E666-BD01-19AC-CFF0-2B1A9C8EB822}"/>
          </ac:spMkLst>
        </pc:spChg>
      </pc:sldChg>
      <pc:sldChg chg="modSp mod">
        <pc:chgData name="John Stelling" userId="eaafbebf78cefb57" providerId="LiveId" clId="{0E1CB71A-F17F-45D5-A8F2-4F2EA208C50B}" dt="2024-01-03T16:01:05.394" v="90" actId="20577"/>
        <pc:sldMkLst>
          <pc:docMk/>
          <pc:sldMk cId="3464194912" sldId="312"/>
        </pc:sldMkLst>
        <pc:spChg chg="mod">
          <ac:chgData name="John Stelling" userId="eaafbebf78cefb57" providerId="LiveId" clId="{0E1CB71A-F17F-45D5-A8F2-4F2EA208C50B}" dt="2024-01-03T16:01:05.394" v="90" actId="20577"/>
          <ac:spMkLst>
            <pc:docMk/>
            <pc:sldMk cId="3464194912" sldId="312"/>
            <ac:spMk id="5" creationId="{00000000-0000-0000-0000-000000000000}"/>
          </ac:spMkLst>
        </pc:spChg>
      </pc:sldChg>
      <pc:sldChg chg="del">
        <pc:chgData name="John Stelling" userId="eaafbebf78cefb57" providerId="LiveId" clId="{0E1CB71A-F17F-45D5-A8F2-4F2EA208C50B}" dt="2024-01-03T15:55:35.360" v="0" actId="2696"/>
        <pc:sldMkLst>
          <pc:docMk/>
          <pc:sldMk cId="1959219257" sldId="523"/>
        </pc:sldMkLst>
      </pc:sldChg>
      <pc:sldChg chg="modSp mod">
        <pc:chgData name="John Stelling" userId="eaafbebf78cefb57" providerId="LiveId" clId="{0E1CB71A-F17F-45D5-A8F2-4F2EA208C50B}" dt="2024-01-03T15:55:43.395" v="15" actId="20577"/>
        <pc:sldMkLst>
          <pc:docMk/>
          <pc:sldMk cId="3619241232" sldId="524"/>
        </pc:sldMkLst>
        <pc:spChg chg="mod">
          <ac:chgData name="John Stelling" userId="eaafbebf78cefb57" providerId="LiveId" clId="{0E1CB71A-F17F-45D5-A8F2-4F2EA208C50B}" dt="2024-01-03T15:55:43.395" v="15" actId="20577"/>
          <ac:spMkLst>
            <pc:docMk/>
            <pc:sldMk cId="3619241232" sldId="524"/>
            <ac:spMk id="2" creationId="{43599856-63A9-54DF-6E04-5B41A2DC7709}"/>
          </ac:spMkLst>
        </pc:spChg>
      </pc:sldChg>
      <pc:sldChg chg="modSp add mod">
        <pc:chgData name="John Stelling" userId="eaafbebf78cefb57" providerId="LiveId" clId="{0E1CB71A-F17F-45D5-A8F2-4F2EA208C50B}" dt="2024-01-03T16:04:00.477" v="293" actId="1036"/>
        <pc:sldMkLst>
          <pc:docMk/>
          <pc:sldMk cId="0" sldId="525"/>
        </pc:sldMkLst>
        <pc:spChg chg="mod">
          <ac:chgData name="John Stelling" userId="eaafbebf78cefb57" providerId="LiveId" clId="{0E1CB71A-F17F-45D5-A8F2-4F2EA208C50B}" dt="2024-01-03T16:03:46.644" v="252" actId="20577"/>
          <ac:spMkLst>
            <pc:docMk/>
            <pc:sldMk cId="0" sldId="525"/>
            <ac:spMk id="4" creationId="{00000000-0000-0000-0000-000000000000}"/>
          </ac:spMkLst>
        </pc:spChg>
        <pc:spChg chg="mod">
          <ac:chgData name="John Stelling" userId="eaafbebf78cefb57" providerId="LiveId" clId="{0E1CB71A-F17F-45D5-A8F2-4F2EA208C50B}" dt="2024-01-03T16:03:58.443" v="287" actId="14100"/>
          <ac:spMkLst>
            <pc:docMk/>
            <pc:sldMk cId="0" sldId="525"/>
            <ac:spMk id="5" creationId="{00000000-0000-0000-0000-000000000000}"/>
          </ac:spMkLst>
        </pc:spChg>
        <pc:spChg chg="mod">
          <ac:chgData name="John Stelling" userId="eaafbebf78cefb57" providerId="LiveId" clId="{0E1CB71A-F17F-45D5-A8F2-4F2EA208C50B}" dt="2024-01-03T16:04:00.477" v="293" actId="1036"/>
          <ac:spMkLst>
            <pc:docMk/>
            <pc:sldMk cId="0" sldId="525"/>
            <ac:spMk id="8" creationId="{223E4BD3-B6E2-976A-D656-4A6F7FDC6BAE}"/>
          </ac:spMkLst>
        </pc:spChg>
      </pc:sldChg>
      <pc:sldChg chg="new del">
        <pc:chgData name="John Stelling" userId="eaafbebf78cefb57" providerId="LiveId" clId="{0E1CB71A-F17F-45D5-A8F2-4F2EA208C50B}" dt="2024-01-03T15:56:07.525" v="26" actId="680"/>
        <pc:sldMkLst>
          <pc:docMk/>
          <pc:sldMk cId="1600730480" sldId="525"/>
        </pc:sldMkLst>
      </pc:sldChg>
      <pc:sldChg chg="delSp modSp add mod delAnim">
        <pc:chgData name="John Stelling" userId="eaafbebf78cefb57" providerId="LiveId" clId="{0E1CB71A-F17F-45D5-A8F2-4F2EA208C50B}" dt="2024-01-03T16:16:19.663" v="771" actId="1037"/>
        <pc:sldMkLst>
          <pc:docMk/>
          <pc:sldMk cId="971004308" sldId="526"/>
        </pc:sldMkLst>
        <pc:spChg chg="mod">
          <ac:chgData name="John Stelling" userId="eaafbebf78cefb57" providerId="LiveId" clId="{0E1CB71A-F17F-45D5-A8F2-4F2EA208C50B}" dt="2024-01-03T16:16:19.663" v="771" actId="1037"/>
          <ac:spMkLst>
            <pc:docMk/>
            <pc:sldMk cId="971004308" sldId="526"/>
            <ac:spMk id="29" creationId="{A39B8458-EFB7-56A7-71E0-7F5A22B3870C}"/>
          </ac:spMkLst>
        </pc:spChg>
        <pc:spChg chg="del">
          <ac:chgData name="John Stelling" userId="eaafbebf78cefb57" providerId="LiveId" clId="{0E1CB71A-F17F-45D5-A8F2-4F2EA208C50B}" dt="2024-01-03T16:15:54.991" v="637" actId="478"/>
          <ac:spMkLst>
            <pc:docMk/>
            <pc:sldMk cId="971004308" sldId="526"/>
            <ac:spMk id="35" creationId="{14781A00-E1C6-B459-DA2B-266CCA64AC82}"/>
          </ac:spMkLst>
        </pc:spChg>
        <pc:grpChg chg="del">
          <ac:chgData name="John Stelling" userId="eaafbebf78cefb57" providerId="LiveId" clId="{0E1CB71A-F17F-45D5-A8F2-4F2EA208C50B}" dt="2024-01-03T16:15:25.453" v="628" actId="478"/>
          <ac:grpSpMkLst>
            <pc:docMk/>
            <pc:sldMk cId="971004308" sldId="526"/>
            <ac:grpSpMk id="11" creationId="{4CA04CA8-98BD-F8D3-F63D-9DEAF8048D7F}"/>
          </ac:grpSpMkLst>
        </pc:grpChg>
        <pc:grpChg chg="del">
          <ac:chgData name="John Stelling" userId="eaafbebf78cefb57" providerId="LiveId" clId="{0E1CB71A-F17F-45D5-A8F2-4F2EA208C50B}" dt="2024-01-03T16:15:27.736" v="629" actId="478"/>
          <ac:grpSpMkLst>
            <pc:docMk/>
            <pc:sldMk cId="971004308" sldId="526"/>
            <ac:grpSpMk id="14" creationId="{C024B266-BC36-BC40-D92F-39BC164CFAE4}"/>
          </ac:grpSpMkLst>
        </pc:grpChg>
        <pc:grpChg chg="del">
          <ac:chgData name="John Stelling" userId="eaafbebf78cefb57" providerId="LiveId" clId="{0E1CB71A-F17F-45D5-A8F2-4F2EA208C50B}" dt="2024-01-03T16:15:29.228" v="630" actId="478"/>
          <ac:grpSpMkLst>
            <pc:docMk/>
            <pc:sldMk cId="971004308" sldId="526"/>
            <ac:grpSpMk id="17" creationId="{1DAF960B-167C-BC36-3FE0-950FF24C1E65}"/>
          </ac:grpSpMkLst>
        </pc:grpChg>
        <pc:grpChg chg="del">
          <ac:chgData name="John Stelling" userId="eaafbebf78cefb57" providerId="LiveId" clId="{0E1CB71A-F17F-45D5-A8F2-4F2EA208C50B}" dt="2024-01-03T16:15:29.822" v="631" actId="478"/>
          <ac:grpSpMkLst>
            <pc:docMk/>
            <pc:sldMk cId="971004308" sldId="526"/>
            <ac:grpSpMk id="20" creationId="{EF6CADBF-AB89-9109-0B74-B33332BA1B94}"/>
          </ac:grpSpMkLst>
        </pc:grpChg>
        <pc:grpChg chg="del">
          <ac:chgData name="John Stelling" userId="eaafbebf78cefb57" providerId="LiveId" clId="{0E1CB71A-F17F-45D5-A8F2-4F2EA208C50B}" dt="2024-01-03T16:15:30.419" v="632" actId="478"/>
          <ac:grpSpMkLst>
            <pc:docMk/>
            <pc:sldMk cId="971004308" sldId="526"/>
            <ac:grpSpMk id="23" creationId="{87CACD6F-0407-9783-142E-B82C951BBD4F}"/>
          </ac:grpSpMkLst>
        </pc:grpChg>
        <pc:grpChg chg="del">
          <ac:chgData name="John Stelling" userId="eaafbebf78cefb57" providerId="LiveId" clId="{0E1CB71A-F17F-45D5-A8F2-4F2EA208C50B}" dt="2024-01-03T16:15:31.303" v="633" actId="478"/>
          <ac:grpSpMkLst>
            <pc:docMk/>
            <pc:sldMk cId="971004308" sldId="526"/>
            <ac:grpSpMk id="26" creationId="{A2AAF7DF-329E-4DB2-A5C9-50012EBF9B82}"/>
          </ac:grpSpMkLst>
        </pc:grpChg>
        <pc:grpChg chg="del">
          <ac:chgData name="John Stelling" userId="eaafbebf78cefb57" providerId="LiveId" clId="{0E1CB71A-F17F-45D5-A8F2-4F2EA208C50B}" dt="2024-01-03T16:15:32.024" v="634" actId="478"/>
          <ac:grpSpMkLst>
            <pc:docMk/>
            <pc:sldMk cId="971004308" sldId="526"/>
            <ac:grpSpMk id="30" creationId="{FAA910D5-F27D-EB0B-7151-4DE981213BDA}"/>
          </ac:grpSpMkLst>
        </pc:grpChg>
        <pc:picChg chg="mod">
          <ac:chgData name="John Stelling" userId="eaafbebf78cefb57" providerId="LiveId" clId="{0E1CB71A-F17F-45D5-A8F2-4F2EA208C50B}" dt="2024-01-03T16:16:19.663" v="771" actId="1037"/>
          <ac:picMkLst>
            <pc:docMk/>
            <pc:sldMk cId="971004308" sldId="526"/>
            <ac:picMk id="9" creationId="{2F80A60D-7DB0-7F74-2BD7-B60469FF8067}"/>
          </ac:picMkLst>
        </pc:picChg>
      </pc:sldChg>
      <pc:sldChg chg="add del">
        <pc:chgData name="John Stelling" userId="eaafbebf78cefb57" providerId="LiveId" clId="{0E1CB71A-F17F-45D5-A8F2-4F2EA208C50B}" dt="2024-01-03T16:16:36.177" v="773" actId="47"/>
        <pc:sldMkLst>
          <pc:docMk/>
          <pc:sldMk cId="2778031763" sldId="527"/>
        </pc:sldMkLst>
      </pc:sldChg>
      <pc:sldChg chg="add del">
        <pc:chgData name="John Stelling" userId="eaafbebf78cefb57" providerId="LiveId" clId="{0E1CB71A-F17F-45D5-A8F2-4F2EA208C50B}" dt="2024-01-03T16:16:34.263" v="772" actId="47"/>
        <pc:sldMkLst>
          <pc:docMk/>
          <pc:sldMk cId="2638905212" sldId="52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sv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2614" y="837480"/>
            <a:ext cx="17474387" cy="1107996"/>
          </a:xfrm>
          <a:prstGeom prst="rect">
            <a:avLst/>
          </a:prstGeom>
        </p:spPr>
        <p:txBody>
          <a:bodyPr wrap="square" lIns="0" tIns="0" rIns="0" bIns="0" rtlCol="0" anchor="ctr" anchorCtr="1">
            <a:spAutoFit/>
          </a:bodyPr>
          <a:lstStyle/>
          <a:p>
            <a:pPr algn="ctr"/>
            <a:r>
              <a:rPr lang="en-US" sz="7200" spc="-63" dirty="0">
                <a:solidFill>
                  <a:srgbClr val="0B3A7F"/>
                </a:solidFill>
                <a:latin typeface="Tahoma" panose="020B0604030504040204" pitchFamily="34"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6897560" y="6102847"/>
            <a:ext cx="10780274" cy="3231654"/>
          </a:xfrm>
          <a:prstGeom prst="rect">
            <a:avLst/>
          </a:prstGeom>
        </p:spPr>
        <p:txBody>
          <a:bodyPr wrap="square" lIns="0" tIns="0" rIns="0" bIns="0" rtlCol="0" anchor="t">
            <a:spAutoFit/>
          </a:bodyPr>
          <a:lstStyle/>
          <a:p>
            <a:r>
              <a:rPr lang="en-US" sz="4200" spc="-53" dirty="0">
                <a:solidFill>
                  <a:srgbClr val="000066"/>
                </a:solidFill>
                <a:latin typeface="Tahoma" panose="020B0604030504040204" pitchFamily="34" charset="0"/>
                <a:ea typeface="Tahoma" panose="020B0604030504040204" pitchFamily="34" charset="0"/>
                <a:cs typeface="Tahoma" panose="020B0604030504040204" pitchFamily="34" charset="0"/>
              </a:rPr>
              <a:t>Division of Infectious Diseases, Brigham and Women’s Hospital, Boston, United States</a:t>
            </a:r>
          </a:p>
          <a:p>
            <a:endParaRPr lang="en-US" sz="4200" spc="-53" dirty="0">
              <a:solidFill>
                <a:srgbClr val="000066"/>
              </a:solidFill>
              <a:latin typeface="Tahoma" panose="020B0604030504040204" pitchFamily="34" charset="0"/>
              <a:ea typeface="Tahoma" panose="020B0604030504040204" pitchFamily="34" charset="0"/>
              <a:cs typeface="Tahoma" panose="020B0604030504040204" pitchFamily="34" charset="0"/>
            </a:endParaRPr>
          </a:p>
          <a:p>
            <a:r>
              <a:rPr lang="en-US" sz="4200" spc="-53" dirty="0">
                <a:solidFill>
                  <a:srgbClr val="000066"/>
                </a:solidFill>
                <a:latin typeface="Tahoma" panose="020B0604030504040204" pitchFamily="34"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3092510" y="6413693"/>
            <a:ext cx="3042006" cy="283483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9" y="6515100"/>
            <a:ext cx="2238261" cy="26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966016" y="2400301"/>
            <a:ext cx="16562765" cy="984757"/>
          </a:xfrm>
          <a:prstGeom prst="rect">
            <a:avLst/>
          </a:prstGeom>
        </p:spPr>
        <p:txBody>
          <a:bodyPr wrap="square" lIns="0" tIns="0" rIns="0" bIns="0" rtlCol="0" anchor="ctr" anchorCtr="1">
            <a:spAutoFit/>
          </a:bodyPr>
          <a:lstStyle/>
          <a:p>
            <a:pPr algn="ctr"/>
            <a:r>
              <a:rPr lang="en-US" sz="6399" spc="-63" dirty="0">
                <a:solidFill>
                  <a:srgbClr val="0B3A7F"/>
                </a:solidFill>
                <a:latin typeface="Tahoma" panose="020B0604030504040204" pitchFamily="34" charset="0"/>
                <a:ea typeface="Tahoma" panose="020B0604030504040204" pitchFamily="34" charset="0"/>
                <a:cs typeface="Tahoma" panose="020B0604030504040204" pitchFamily="34" charset="0"/>
              </a:rPr>
              <a:t>Module 3 – Data entry</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52600" y="114300"/>
            <a:ext cx="16535400"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Select the origin of the sample</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pic>
        <p:nvPicPr>
          <p:cNvPr id="3" name="Picture 2">
            <a:extLst>
              <a:ext uri="{FF2B5EF4-FFF2-40B4-BE49-F238E27FC236}">
                <a16:creationId xmlns:a16="http://schemas.microsoft.com/office/drawing/2014/main" id="{DF1ED9FF-D86A-51DD-D036-D49A8A03B012}"/>
              </a:ext>
            </a:extLst>
          </p:cNvPr>
          <p:cNvPicPr>
            <a:picLocks noChangeAspect="1"/>
          </p:cNvPicPr>
          <p:nvPr/>
        </p:nvPicPr>
        <p:blipFill>
          <a:blip r:embed="rId6"/>
          <a:stretch>
            <a:fillRect/>
          </a:stretch>
        </p:blipFill>
        <p:spPr>
          <a:xfrm>
            <a:off x="3565124" y="2705100"/>
            <a:ext cx="11522476" cy="533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52600" y="114300"/>
            <a:ext cx="16535400"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Origin of the specimen</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pic>
        <p:nvPicPr>
          <p:cNvPr id="20" name="Picture 19">
            <a:extLst>
              <a:ext uri="{FF2B5EF4-FFF2-40B4-BE49-F238E27FC236}">
                <a16:creationId xmlns:a16="http://schemas.microsoft.com/office/drawing/2014/main" id="{9D42B9ED-94C9-896B-6493-EB45A5FDB5B6}"/>
              </a:ext>
            </a:extLst>
          </p:cNvPr>
          <p:cNvPicPr>
            <a:picLocks noChangeAspect="1"/>
          </p:cNvPicPr>
          <p:nvPr/>
        </p:nvPicPr>
        <p:blipFill>
          <a:blip r:embed="rId6"/>
          <a:stretch>
            <a:fillRect/>
          </a:stretch>
        </p:blipFill>
        <p:spPr>
          <a:xfrm>
            <a:off x="5383323" y="8801100"/>
            <a:ext cx="8180277" cy="1089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rial" charset="0"/>
              </a:rPr>
              <a:t>Human</a:t>
            </a:r>
          </a:p>
        </p:txBody>
      </p:sp>
      <p:sp>
        <p:nvSpPr>
          <p:cNvPr id="24" name="TextBox 23">
            <a:extLst>
              <a:ext uri="{FF2B5EF4-FFF2-40B4-BE49-F238E27FC236}">
                <a16:creationId xmlns:a16="http://schemas.microsoft.com/office/drawing/2014/main" id="{18096DCA-1A29-1B8F-5AAF-8879D7775FBB}"/>
              </a:ext>
            </a:extLst>
          </p:cNvPr>
          <p:cNvSpPr txBox="1"/>
          <p:nvPr/>
        </p:nvSpPr>
        <p:spPr>
          <a:xfrm>
            <a:off x="609600" y="4305300"/>
            <a:ext cx="4000500" cy="738665"/>
          </a:xfrm>
          <a:prstGeom prst="rect">
            <a:avLst/>
          </a:prstGeom>
          <a:noFill/>
        </p:spPr>
        <p:txBody>
          <a:bodyPr wrap="square" rtlCol="0">
            <a:spAutoFit/>
          </a:bodyPr>
          <a:lstStyle/>
          <a:p>
            <a:pPr algn="r"/>
            <a:r>
              <a:rPr lang="en-US" sz="4200" b="1" dirty="0">
                <a:latin typeface="Arial" charset="0"/>
              </a:rPr>
              <a:t>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 y="6843235"/>
            <a:ext cx="4000500" cy="738665"/>
          </a:xfrm>
          <a:prstGeom prst="rect">
            <a:avLst/>
          </a:prstGeom>
          <a:noFill/>
        </p:spPr>
        <p:txBody>
          <a:bodyPr wrap="square" rtlCol="0">
            <a:spAutoFit/>
          </a:bodyPr>
          <a:lstStyle/>
          <a:p>
            <a:pPr algn="r"/>
            <a:r>
              <a:rPr lang="en-US" sz="4200" b="1" dirty="0">
                <a:latin typeface="Arial"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533400" y="8976835"/>
            <a:ext cx="4000500" cy="738665"/>
          </a:xfrm>
          <a:prstGeom prst="rect">
            <a:avLst/>
          </a:prstGeom>
          <a:noFill/>
        </p:spPr>
        <p:txBody>
          <a:bodyPr wrap="square" rtlCol="0">
            <a:spAutoFit/>
          </a:bodyPr>
          <a:lstStyle/>
          <a:p>
            <a:pPr algn="r"/>
            <a:r>
              <a:rPr lang="en-US" sz="4200" b="1" dirty="0">
                <a:latin typeface="Arial" charset="0"/>
              </a:rPr>
              <a:t>Environment</a:t>
            </a:r>
          </a:p>
        </p:txBody>
      </p:sp>
      <p:pic>
        <p:nvPicPr>
          <p:cNvPr id="28" name="Picture 27">
            <a:extLst>
              <a:ext uri="{FF2B5EF4-FFF2-40B4-BE49-F238E27FC236}">
                <a16:creationId xmlns:a16="http://schemas.microsoft.com/office/drawing/2014/main" id="{49A998B2-117B-C721-E2E7-0F7E59D094EB}"/>
              </a:ext>
            </a:extLst>
          </p:cNvPr>
          <p:cNvPicPr>
            <a:picLocks noChangeAspect="1"/>
          </p:cNvPicPr>
          <p:nvPr/>
        </p:nvPicPr>
        <p:blipFill>
          <a:blip r:embed="rId7"/>
          <a:stretch>
            <a:fillRect/>
          </a:stretch>
        </p:blipFill>
        <p:spPr>
          <a:xfrm>
            <a:off x="5257800" y="1355906"/>
            <a:ext cx="12162690" cy="1865518"/>
          </a:xfrm>
          <a:prstGeom prst="rect">
            <a:avLst/>
          </a:prstGeom>
        </p:spPr>
      </p:pic>
      <p:pic>
        <p:nvPicPr>
          <p:cNvPr id="30" name="Picture 29">
            <a:extLst>
              <a:ext uri="{FF2B5EF4-FFF2-40B4-BE49-F238E27FC236}">
                <a16:creationId xmlns:a16="http://schemas.microsoft.com/office/drawing/2014/main" id="{AD0BE528-70AA-39E8-9167-BBC4A69083A9}"/>
              </a:ext>
            </a:extLst>
          </p:cNvPr>
          <p:cNvPicPr>
            <a:picLocks noChangeAspect="1"/>
          </p:cNvPicPr>
          <p:nvPr/>
        </p:nvPicPr>
        <p:blipFill>
          <a:blip r:embed="rId8"/>
          <a:stretch>
            <a:fillRect/>
          </a:stretch>
        </p:blipFill>
        <p:spPr>
          <a:xfrm>
            <a:off x="5282519" y="3924300"/>
            <a:ext cx="12395881" cy="1718240"/>
          </a:xfrm>
          <a:prstGeom prst="rect">
            <a:avLst/>
          </a:prstGeom>
        </p:spPr>
      </p:pic>
      <p:pic>
        <p:nvPicPr>
          <p:cNvPr id="36" name="Picture 35">
            <a:extLst>
              <a:ext uri="{FF2B5EF4-FFF2-40B4-BE49-F238E27FC236}">
                <a16:creationId xmlns:a16="http://schemas.microsoft.com/office/drawing/2014/main" id="{CAB2C3AF-1774-0057-6C91-411B87EC6FD7}"/>
              </a:ext>
            </a:extLst>
          </p:cNvPr>
          <p:cNvPicPr>
            <a:picLocks noChangeAspect="1"/>
          </p:cNvPicPr>
          <p:nvPr/>
        </p:nvPicPr>
        <p:blipFill>
          <a:blip r:embed="rId9"/>
          <a:stretch>
            <a:fillRect/>
          </a:stretch>
        </p:blipFill>
        <p:spPr>
          <a:xfrm>
            <a:off x="5267685" y="6308587"/>
            <a:ext cx="12334515" cy="1730513"/>
          </a:xfrm>
          <a:prstGeom prst="rect">
            <a:avLst/>
          </a:prstGeom>
        </p:spPr>
      </p:pic>
      <p:pic>
        <p:nvPicPr>
          <p:cNvPr id="3" name="Picture 2">
            <a:extLst>
              <a:ext uri="{FF2B5EF4-FFF2-40B4-BE49-F238E27FC236}">
                <a16:creationId xmlns:a16="http://schemas.microsoft.com/office/drawing/2014/main" id="{DF1ED9FF-D86A-51DD-D036-D49A8A03B012}"/>
              </a:ext>
            </a:extLst>
          </p:cNvPr>
          <p:cNvPicPr>
            <a:picLocks noChangeAspect="1"/>
          </p:cNvPicPr>
          <p:nvPr/>
        </p:nvPicPr>
        <p:blipFill>
          <a:blip r:embed="rId10"/>
          <a:stretch>
            <a:fillRect/>
          </a:stretch>
        </p:blipFill>
        <p:spPr>
          <a:xfrm>
            <a:off x="7448403" y="4358572"/>
            <a:ext cx="3391194" cy="1569856"/>
          </a:xfrm>
          <a:prstGeom prst="rect">
            <a:avLst/>
          </a:prstGeom>
        </p:spPr>
      </p:pic>
    </p:spTree>
    <p:extLst>
      <p:ext uri="{BB962C8B-B14F-4D97-AF65-F5344CB8AC3E}">
        <p14:creationId xmlns:p14="http://schemas.microsoft.com/office/powerpoint/2010/main" val="72720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08018"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Location of specimen collection</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rial" charset="0"/>
              </a:rPr>
              <a:t>Human</a:t>
            </a:r>
          </a:p>
        </p:txBody>
      </p:sp>
      <p:sp>
        <p:nvSpPr>
          <p:cNvPr id="24" name="TextBox 23">
            <a:extLst>
              <a:ext uri="{FF2B5EF4-FFF2-40B4-BE49-F238E27FC236}">
                <a16:creationId xmlns:a16="http://schemas.microsoft.com/office/drawing/2014/main" id="{18096DCA-1A29-1B8F-5AAF-8879D7775FBB}"/>
              </a:ext>
            </a:extLst>
          </p:cNvPr>
          <p:cNvSpPr txBox="1"/>
          <p:nvPr/>
        </p:nvSpPr>
        <p:spPr>
          <a:xfrm>
            <a:off x="609600" y="4305300"/>
            <a:ext cx="4000500" cy="738665"/>
          </a:xfrm>
          <a:prstGeom prst="rect">
            <a:avLst/>
          </a:prstGeom>
          <a:noFill/>
        </p:spPr>
        <p:txBody>
          <a:bodyPr wrap="square" rtlCol="0">
            <a:spAutoFit/>
          </a:bodyPr>
          <a:lstStyle/>
          <a:p>
            <a:pPr algn="r"/>
            <a:r>
              <a:rPr lang="en-US" sz="4200" b="1" dirty="0">
                <a:latin typeface="Arial" charset="0"/>
              </a:rPr>
              <a:t>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 y="6843235"/>
            <a:ext cx="4000500" cy="738665"/>
          </a:xfrm>
          <a:prstGeom prst="rect">
            <a:avLst/>
          </a:prstGeom>
          <a:noFill/>
        </p:spPr>
        <p:txBody>
          <a:bodyPr wrap="square" rtlCol="0">
            <a:spAutoFit/>
          </a:bodyPr>
          <a:lstStyle/>
          <a:p>
            <a:pPr algn="r"/>
            <a:r>
              <a:rPr lang="en-US" sz="4200" b="1" dirty="0">
                <a:latin typeface="Arial"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533400" y="8976835"/>
            <a:ext cx="4000500" cy="738665"/>
          </a:xfrm>
          <a:prstGeom prst="rect">
            <a:avLst/>
          </a:prstGeom>
          <a:noFill/>
        </p:spPr>
        <p:txBody>
          <a:bodyPr wrap="square" rtlCol="0">
            <a:spAutoFit/>
          </a:bodyPr>
          <a:lstStyle/>
          <a:p>
            <a:pPr algn="r"/>
            <a:r>
              <a:rPr lang="en-US" sz="4200" b="1" dirty="0">
                <a:latin typeface="Arial" charset="0"/>
              </a:rPr>
              <a:t>Environment</a:t>
            </a:r>
          </a:p>
        </p:txBody>
      </p:sp>
      <p:pic>
        <p:nvPicPr>
          <p:cNvPr id="3" name="Picture 2">
            <a:extLst>
              <a:ext uri="{FF2B5EF4-FFF2-40B4-BE49-F238E27FC236}">
                <a16:creationId xmlns:a16="http://schemas.microsoft.com/office/drawing/2014/main" id="{0A1B0C77-AA80-A624-61A2-BBB1337B1AC8}"/>
              </a:ext>
            </a:extLst>
          </p:cNvPr>
          <p:cNvPicPr>
            <a:picLocks noChangeAspect="1"/>
          </p:cNvPicPr>
          <p:nvPr/>
        </p:nvPicPr>
        <p:blipFill>
          <a:blip r:embed="rId6"/>
          <a:stretch>
            <a:fillRect/>
          </a:stretch>
        </p:blipFill>
        <p:spPr>
          <a:xfrm>
            <a:off x="5130119" y="1497741"/>
            <a:ext cx="12395881" cy="1435959"/>
          </a:xfrm>
          <a:prstGeom prst="rect">
            <a:avLst/>
          </a:prstGeom>
        </p:spPr>
      </p:pic>
      <p:pic>
        <p:nvPicPr>
          <p:cNvPr id="12" name="Picture 11">
            <a:extLst>
              <a:ext uri="{FF2B5EF4-FFF2-40B4-BE49-F238E27FC236}">
                <a16:creationId xmlns:a16="http://schemas.microsoft.com/office/drawing/2014/main" id="{0DCCA21C-84BB-CEE0-5E5A-A7EA929A3B5B}"/>
              </a:ext>
            </a:extLst>
          </p:cNvPr>
          <p:cNvPicPr>
            <a:picLocks noChangeAspect="1"/>
          </p:cNvPicPr>
          <p:nvPr/>
        </p:nvPicPr>
        <p:blipFill>
          <a:blip r:embed="rId7"/>
          <a:stretch>
            <a:fillRect/>
          </a:stretch>
        </p:blipFill>
        <p:spPr>
          <a:xfrm>
            <a:off x="5181600" y="4000500"/>
            <a:ext cx="12224059" cy="1448233"/>
          </a:xfrm>
          <a:prstGeom prst="rect">
            <a:avLst/>
          </a:prstGeom>
        </p:spPr>
      </p:pic>
      <p:pic>
        <p:nvPicPr>
          <p:cNvPr id="16" name="Picture 15">
            <a:extLst>
              <a:ext uri="{FF2B5EF4-FFF2-40B4-BE49-F238E27FC236}">
                <a16:creationId xmlns:a16="http://schemas.microsoft.com/office/drawing/2014/main" id="{E60870DF-A9D1-B9E5-4062-F61873594093}"/>
              </a:ext>
            </a:extLst>
          </p:cNvPr>
          <p:cNvPicPr>
            <a:picLocks noChangeAspect="1"/>
          </p:cNvPicPr>
          <p:nvPr/>
        </p:nvPicPr>
        <p:blipFill>
          <a:blip r:embed="rId8"/>
          <a:stretch>
            <a:fillRect/>
          </a:stretch>
        </p:blipFill>
        <p:spPr>
          <a:xfrm>
            <a:off x="5105400" y="8530489"/>
            <a:ext cx="12616799" cy="1534145"/>
          </a:xfrm>
          <a:prstGeom prst="rect">
            <a:avLst/>
          </a:prstGeom>
        </p:spPr>
      </p:pic>
      <p:pic>
        <p:nvPicPr>
          <p:cNvPr id="18" name="Picture 17">
            <a:extLst>
              <a:ext uri="{FF2B5EF4-FFF2-40B4-BE49-F238E27FC236}">
                <a16:creationId xmlns:a16="http://schemas.microsoft.com/office/drawing/2014/main" id="{886C8C09-8196-5164-F27E-75EDE6521052}"/>
              </a:ext>
            </a:extLst>
          </p:cNvPr>
          <p:cNvPicPr>
            <a:picLocks noChangeAspect="1"/>
          </p:cNvPicPr>
          <p:nvPr/>
        </p:nvPicPr>
        <p:blipFill>
          <a:blip r:embed="rId9"/>
          <a:stretch>
            <a:fillRect/>
          </a:stretch>
        </p:blipFill>
        <p:spPr>
          <a:xfrm>
            <a:off x="5152104" y="6485001"/>
            <a:ext cx="12297696" cy="1325499"/>
          </a:xfrm>
          <a:prstGeom prst="rect">
            <a:avLst/>
          </a:prstGeom>
        </p:spPr>
      </p:pic>
    </p:spTree>
    <p:extLst>
      <p:ext uri="{BB962C8B-B14F-4D97-AF65-F5344CB8AC3E}">
        <p14:creationId xmlns:p14="http://schemas.microsoft.com/office/powerpoint/2010/main" val="347476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Specimen details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rial" charset="0"/>
              </a:rPr>
              <a:t>All sectors</a:t>
            </a:r>
          </a:p>
        </p:txBody>
      </p:sp>
      <p:sp>
        <p:nvSpPr>
          <p:cNvPr id="24" name="TextBox 23">
            <a:extLst>
              <a:ext uri="{FF2B5EF4-FFF2-40B4-BE49-F238E27FC236}">
                <a16:creationId xmlns:a16="http://schemas.microsoft.com/office/drawing/2014/main" id="{18096DCA-1A29-1B8F-5AAF-8879D7775FBB}"/>
              </a:ext>
            </a:extLst>
          </p:cNvPr>
          <p:cNvSpPr txBox="1"/>
          <p:nvPr/>
        </p:nvSpPr>
        <p:spPr>
          <a:xfrm>
            <a:off x="-381000" y="4252435"/>
            <a:ext cx="6442846" cy="738664"/>
          </a:xfrm>
          <a:prstGeom prst="rect">
            <a:avLst/>
          </a:prstGeom>
          <a:noFill/>
        </p:spPr>
        <p:txBody>
          <a:bodyPr wrap="square" rtlCol="0">
            <a:spAutoFit/>
          </a:bodyPr>
          <a:lstStyle/>
          <a:p>
            <a:pPr algn="r"/>
            <a:r>
              <a:rPr lang="en-US" sz="4200" b="1" dirty="0">
                <a:latin typeface="Arial" charset="0"/>
              </a:rPr>
              <a:t>Human and 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0" y="4328635"/>
            <a:ext cx="4000500" cy="738665"/>
          </a:xfrm>
          <a:prstGeom prst="rect">
            <a:avLst/>
          </a:prstGeom>
          <a:noFill/>
        </p:spPr>
        <p:txBody>
          <a:bodyPr wrap="square" rtlCol="0">
            <a:spAutoFit/>
          </a:bodyPr>
          <a:lstStyle/>
          <a:p>
            <a:pPr algn="r"/>
            <a:r>
              <a:rPr lang="en-US" sz="4200" b="1" dirty="0">
                <a:latin typeface="Arial"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12687300" y="4305300"/>
            <a:ext cx="4000500" cy="738665"/>
          </a:xfrm>
          <a:prstGeom prst="rect">
            <a:avLst/>
          </a:prstGeom>
          <a:noFill/>
        </p:spPr>
        <p:txBody>
          <a:bodyPr wrap="square" rtlCol="0">
            <a:spAutoFit/>
          </a:bodyPr>
          <a:lstStyle/>
          <a:p>
            <a:pPr algn="r"/>
            <a:r>
              <a:rPr lang="en-US" sz="4200" b="1" dirty="0">
                <a:latin typeface="Arial" charset="0"/>
              </a:rPr>
              <a:t>Environment</a:t>
            </a:r>
          </a:p>
        </p:txBody>
      </p:sp>
      <p:pic>
        <p:nvPicPr>
          <p:cNvPr id="4" name="Picture 3">
            <a:extLst>
              <a:ext uri="{FF2B5EF4-FFF2-40B4-BE49-F238E27FC236}">
                <a16:creationId xmlns:a16="http://schemas.microsoft.com/office/drawing/2014/main" id="{2964D369-E67E-C1DF-24F2-1F69E64371AA}"/>
              </a:ext>
            </a:extLst>
          </p:cNvPr>
          <p:cNvPicPr>
            <a:picLocks noChangeAspect="1"/>
          </p:cNvPicPr>
          <p:nvPr/>
        </p:nvPicPr>
        <p:blipFill>
          <a:blip r:embed="rId6"/>
          <a:stretch>
            <a:fillRect/>
          </a:stretch>
        </p:blipFill>
        <p:spPr>
          <a:xfrm>
            <a:off x="4953000" y="1584187"/>
            <a:ext cx="12604525" cy="1190495"/>
          </a:xfrm>
          <a:prstGeom prst="rect">
            <a:avLst/>
          </a:prstGeom>
        </p:spPr>
      </p:pic>
      <p:sp>
        <p:nvSpPr>
          <p:cNvPr id="11" name="TextBox 4">
            <a:extLst>
              <a:ext uri="{FF2B5EF4-FFF2-40B4-BE49-F238E27FC236}">
                <a16:creationId xmlns:a16="http://schemas.microsoft.com/office/drawing/2014/main" id="{BCDAAF66-077C-CAA4-C740-CEFA00A5B034}"/>
              </a:ext>
            </a:extLst>
          </p:cNvPr>
          <p:cNvSpPr txBox="1"/>
          <p:nvPr/>
        </p:nvSpPr>
        <p:spPr>
          <a:xfrm>
            <a:off x="1720000" y="3372123"/>
            <a:ext cx="14663000" cy="628377"/>
          </a:xfrm>
          <a:prstGeom prst="rect">
            <a:avLst/>
          </a:prstGeom>
        </p:spPr>
        <p:txBody>
          <a:bodyPr lIns="0" tIns="0" rIns="0" bIns="0" rtlCol="0" anchor="t">
            <a:spAutoFit/>
          </a:bodyPr>
          <a:lstStyle/>
          <a:p>
            <a:pPr algn="l">
              <a:lnSpc>
                <a:spcPts val="4936"/>
              </a:lnSpc>
            </a:pPr>
            <a:r>
              <a:rPr lang="en-US" sz="4400" spc="-7" dirty="0">
                <a:solidFill>
                  <a:srgbClr val="0B3A7F"/>
                </a:solidFill>
                <a:latin typeface="Montserrat"/>
              </a:rPr>
              <a:t>Sample types</a:t>
            </a:r>
          </a:p>
        </p:txBody>
      </p:sp>
      <p:pic>
        <p:nvPicPr>
          <p:cNvPr id="20" name="Picture 19">
            <a:extLst>
              <a:ext uri="{FF2B5EF4-FFF2-40B4-BE49-F238E27FC236}">
                <a16:creationId xmlns:a16="http://schemas.microsoft.com/office/drawing/2014/main" id="{059FC4A7-6C1E-24BA-5266-E1ACD77077A8}"/>
              </a:ext>
            </a:extLst>
          </p:cNvPr>
          <p:cNvPicPr>
            <a:picLocks noChangeAspect="1"/>
          </p:cNvPicPr>
          <p:nvPr/>
        </p:nvPicPr>
        <p:blipFill>
          <a:blip r:embed="rId7"/>
          <a:stretch>
            <a:fillRect/>
          </a:stretch>
        </p:blipFill>
        <p:spPr>
          <a:xfrm>
            <a:off x="12262098" y="5142739"/>
            <a:ext cx="5481190" cy="4725161"/>
          </a:xfrm>
          <a:prstGeom prst="rect">
            <a:avLst/>
          </a:prstGeom>
        </p:spPr>
      </p:pic>
      <p:pic>
        <p:nvPicPr>
          <p:cNvPr id="22" name="Picture 21">
            <a:extLst>
              <a:ext uri="{FF2B5EF4-FFF2-40B4-BE49-F238E27FC236}">
                <a16:creationId xmlns:a16="http://schemas.microsoft.com/office/drawing/2014/main" id="{3B77E691-2CDA-44D6-0E97-9178BE5317B6}"/>
              </a:ext>
            </a:extLst>
          </p:cNvPr>
          <p:cNvPicPr>
            <a:picLocks noChangeAspect="1"/>
          </p:cNvPicPr>
          <p:nvPr/>
        </p:nvPicPr>
        <p:blipFill>
          <a:blip r:embed="rId8"/>
          <a:stretch>
            <a:fillRect/>
          </a:stretch>
        </p:blipFill>
        <p:spPr>
          <a:xfrm>
            <a:off x="6400800" y="5067300"/>
            <a:ext cx="5332686" cy="4765662"/>
          </a:xfrm>
          <a:prstGeom prst="rect">
            <a:avLst/>
          </a:prstGeom>
        </p:spPr>
      </p:pic>
      <p:pic>
        <p:nvPicPr>
          <p:cNvPr id="28" name="Picture 27">
            <a:extLst>
              <a:ext uri="{FF2B5EF4-FFF2-40B4-BE49-F238E27FC236}">
                <a16:creationId xmlns:a16="http://schemas.microsoft.com/office/drawing/2014/main" id="{DFA36CDF-5CB9-5805-3A8D-EEDD8081F41A}"/>
              </a:ext>
            </a:extLst>
          </p:cNvPr>
          <p:cNvPicPr>
            <a:picLocks noChangeAspect="1"/>
          </p:cNvPicPr>
          <p:nvPr/>
        </p:nvPicPr>
        <p:blipFill>
          <a:blip r:embed="rId9"/>
          <a:stretch>
            <a:fillRect/>
          </a:stretch>
        </p:blipFill>
        <p:spPr>
          <a:xfrm>
            <a:off x="931654" y="5026038"/>
            <a:ext cx="4819668" cy="4765662"/>
          </a:xfrm>
          <a:prstGeom prst="rect">
            <a:avLst/>
          </a:prstGeom>
        </p:spPr>
      </p:pic>
      <p:sp>
        <p:nvSpPr>
          <p:cNvPr id="29" name="TextBox 28">
            <a:extLst>
              <a:ext uri="{FF2B5EF4-FFF2-40B4-BE49-F238E27FC236}">
                <a16:creationId xmlns:a16="http://schemas.microsoft.com/office/drawing/2014/main" id="{33BFBB8D-0C9F-4929-1D9C-7E29F1DB12FC}"/>
              </a:ext>
            </a:extLst>
          </p:cNvPr>
          <p:cNvSpPr txBox="1"/>
          <p:nvPr/>
        </p:nvSpPr>
        <p:spPr>
          <a:xfrm>
            <a:off x="228600" y="9791700"/>
            <a:ext cx="6442846" cy="584775"/>
          </a:xfrm>
          <a:prstGeom prst="rect">
            <a:avLst/>
          </a:prstGeom>
          <a:noFill/>
        </p:spPr>
        <p:txBody>
          <a:bodyPr wrap="square" rtlCol="0">
            <a:spAutoFit/>
          </a:bodyPr>
          <a:lstStyle/>
          <a:p>
            <a:pPr algn="r"/>
            <a:r>
              <a:rPr lang="en-US" sz="3200" dirty="0">
                <a:latin typeface="Arial" charset="0"/>
              </a:rPr>
              <a:t>*Some differences (egg, cloaca…)</a:t>
            </a:r>
          </a:p>
        </p:txBody>
      </p:sp>
    </p:spTree>
    <p:extLst>
      <p:ext uri="{BB962C8B-B14F-4D97-AF65-F5344CB8AC3E}">
        <p14:creationId xmlns:p14="http://schemas.microsoft.com/office/powerpoint/2010/main" val="57846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rial" charset="0"/>
              </a:rPr>
              <a:t>All sectors</a:t>
            </a:r>
          </a:p>
        </p:txBody>
      </p:sp>
      <p:pic>
        <p:nvPicPr>
          <p:cNvPr id="3" name="Picture 2">
            <a:extLst>
              <a:ext uri="{FF2B5EF4-FFF2-40B4-BE49-F238E27FC236}">
                <a16:creationId xmlns:a16="http://schemas.microsoft.com/office/drawing/2014/main" id="{91BE6FE0-0E83-93FB-883A-24AC116C5521}"/>
              </a:ext>
            </a:extLst>
          </p:cNvPr>
          <p:cNvPicPr>
            <a:picLocks noChangeAspect="1"/>
          </p:cNvPicPr>
          <p:nvPr/>
        </p:nvPicPr>
        <p:blipFill>
          <a:blip r:embed="rId6"/>
          <a:stretch>
            <a:fillRect/>
          </a:stretch>
        </p:blipFill>
        <p:spPr>
          <a:xfrm>
            <a:off x="5491238" y="1799795"/>
            <a:ext cx="11843285" cy="4181905"/>
          </a:xfrm>
          <a:prstGeom prst="rect">
            <a:avLst/>
          </a:prstGeom>
        </p:spPr>
      </p:pic>
      <p:sp>
        <p:nvSpPr>
          <p:cNvPr id="21" name="TextBox 5">
            <a:extLst>
              <a:ext uri="{FF2B5EF4-FFF2-40B4-BE49-F238E27FC236}">
                <a16:creationId xmlns:a16="http://schemas.microsoft.com/office/drawing/2014/main" id="{F86D139C-F030-C8FF-44F9-DD13972167F4}"/>
              </a:ext>
            </a:extLst>
          </p:cNvPr>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Organism results</a:t>
            </a:r>
          </a:p>
        </p:txBody>
      </p:sp>
    </p:spTree>
    <p:extLst>
      <p:ext uri="{BB962C8B-B14F-4D97-AF65-F5344CB8AC3E}">
        <p14:creationId xmlns:p14="http://schemas.microsoft.com/office/powerpoint/2010/main" val="21224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Using the search box</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pic>
        <p:nvPicPr>
          <p:cNvPr id="14" name="Picture 13">
            <a:extLst>
              <a:ext uri="{FF2B5EF4-FFF2-40B4-BE49-F238E27FC236}">
                <a16:creationId xmlns:a16="http://schemas.microsoft.com/office/drawing/2014/main" id="{E0D97ED3-6AE2-220A-5970-41F55F5C0985}"/>
              </a:ext>
            </a:extLst>
          </p:cNvPr>
          <p:cNvPicPr>
            <a:picLocks noChangeAspect="1"/>
          </p:cNvPicPr>
          <p:nvPr/>
        </p:nvPicPr>
        <p:blipFill>
          <a:blip r:embed="rId6"/>
          <a:stretch>
            <a:fillRect/>
          </a:stretch>
        </p:blipFill>
        <p:spPr>
          <a:xfrm>
            <a:off x="11049000" y="1901619"/>
            <a:ext cx="6893609" cy="4034885"/>
          </a:xfrm>
          <a:prstGeom prst="rect">
            <a:avLst/>
          </a:prstGeom>
        </p:spPr>
      </p:pic>
      <p:sp>
        <p:nvSpPr>
          <p:cNvPr id="19" name="Arrow: Right 18">
            <a:extLst>
              <a:ext uri="{FF2B5EF4-FFF2-40B4-BE49-F238E27FC236}">
                <a16:creationId xmlns:a16="http://schemas.microsoft.com/office/drawing/2014/main" id="{7A400768-73DD-EE4A-6C54-D28E5A578265}"/>
              </a:ext>
            </a:extLst>
          </p:cNvPr>
          <p:cNvSpPr/>
          <p:nvPr/>
        </p:nvSpPr>
        <p:spPr>
          <a:xfrm>
            <a:off x="9372600" y="5539220"/>
            <a:ext cx="10668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C5C32B-F3F7-8680-9877-25BEB0B4DE91}"/>
              </a:ext>
            </a:extLst>
          </p:cNvPr>
          <p:cNvPicPr>
            <a:picLocks noChangeAspect="1"/>
          </p:cNvPicPr>
          <p:nvPr/>
        </p:nvPicPr>
        <p:blipFill>
          <a:blip r:embed="rId7"/>
          <a:stretch>
            <a:fillRect/>
          </a:stretch>
        </p:blipFill>
        <p:spPr>
          <a:xfrm>
            <a:off x="2206960" y="2048741"/>
            <a:ext cx="6632240" cy="7514359"/>
          </a:xfrm>
          <a:prstGeom prst="rect">
            <a:avLst/>
          </a:prstGeom>
        </p:spPr>
      </p:pic>
    </p:spTree>
    <p:extLst>
      <p:ext uri="{BB962C8B-B14F-4D97-AF65-F5344CB8AC3E}">
        <p14:creationId xmlns:p14="http://schemas.microsoft.com/office/powerpoint/2010/main" val="149989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Antibiotics and antibiotic panels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19" name="Arrow: Right 18">
            <a:extLst>
              <a:ext uri="{FF2B5EF4-FFF2-40B4-BE49-F238E27FC236}">
                <a16:creationId xmlns:a16="http://schemas.microsoft.com/office/drawing/2014/main" id="{7A400768-73DD-EE4A-6C54-D28E5A578265}"/>
              </a:ext>
            </a:extLst>
          </p:cNvPr>
          <p:cNvSpPr/>
          <p:nvPr/>
        </p:nvSpPr>
        <p:spPr>
          <a:xfrm rot="5400000">
            <a:off x="7962900" y="6248400"/>
            <a:ext cx="10668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B69C2B-2EE7-ED56-21F3-F61DD04BB74A}"/>
              </a:ext>
            </a:extLst>
          </p:cNvPr>
          <p:cNvPicPr>
            <a:picLocks noChangeAspect="1"/>
          </p:cNvPicPr>
          <p:nvPr/>
        </p:nvPicPr>
        <p:blipFill>
          <a:blip r:embed="rId6"/>
          <a:stretch>
            <a:fillRect/>
          </a:stretch>
        </p:blipFill>
        <p:spPr>
          <a:xfrm>
            <a:off x="3273045" y="1638805"/>
            <a:ext cx="11179724" cy="4150557"/>
          </a:xfrm>
          <a:prstGeom prst="rect">
            <a:avLst/>
          </a:prstGeom>
        </p:spPr>
      </p:pic>
      <p:pic>
        <p:nvPicPr>
          <p:cNvPr id="18" name="Picture 17">
            <a:extLst>
              <a:ext uri="{FF2B5EF4-FFF2-40B4-BE49-F238E27FC236}">
                <a16:creationId xmlns:a16="http://schemas.microsoft.com/office/drawing/2014/main" id="{C22862CE-CA30-F4EC-BEC0-1BC997CE9907}"/>
              </a:ext>
            </a:extLst>
          </p:cNvPr>
          <p:cNvPicPr>
            <a:picLocks noChangeAspect="1"/>
          </p:cNvPicPr>
          <p:nvPr/>
        </p:nvPicPr>
        <p:blipFill>
          <a:blip r:embed="rId7"/>
          <a:stretch>
            <a:fillRect/>
          </a:stretch>
        </p:blipFill>
        <p:spPr>
          <a:xfrm>
            <a:off x="2590800" y="7214338"/>
            <a:ext cx="12555433" cy="2577362"/>
          </a:xfrm>
          <a:prstGeom prst="rect">
            <a:avLst/>
          </a:prstGeom>
        </p:spPr>
      </p:pic>
    </p:spTree>
    <p:extLst>
      <p:ext uri="{BB962C8B-B14F-4D97-AF65-F5344CB8AC3E}">
        <p14:creationId xmlns:p14="http://schemas.microsoft.com/office/powerpoint/2010/main" val="115094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Antibiotic test results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1211357"/>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You can either enter test measurements or test interpretations.  We recommend the entry of test measurements.</a:t>
            </a:r>
          </a:p>
        </p:txBody>
      </p:sp>
      <p:sp>
        <p:nvSpPr>
          <p:cNvPr id="12" name="TextBox 11">
            <a:extLst>
              <a:ext uri="{FF2B5EF4-FFF2-40B4-BE49-F238E27FC236}">
                <a16:creationId xmlns:a16="http://schemas.microsoft.com/office/drawing/2014/main" id="{136DDCA3-CF0A-2F18-5FF4-868C927B7430}"/>
              </a:ext>
            </a:extLst>
          </p:cNvPr>
          <p:cNvSpPr txBox="1"/>
          <p:nvPr/>
        </p:nvSpPr>
        <p:spPr>
          <a:xfrm>
            <a:off x="1056406" y="4165327"/>
            <a:ext cx="3775124" cy="707886"/>
          </a:xfrm>
          <a:prstGeom prst="rect">
            <a:avLst/>
          </a:prstGeom>
          <a:noFill/>
        </p:spPr>
        <p:txBody>
          <a:bodyPr wrap="square" rtlCol="0">
            <a:spAutoFit/>
          </a:bodyPr>
          <a:lstStyle/>
          <a:p>
            <a:pPr algn="r"/>
            <a:r>
              <a:rPr lang="en-US" sz="4000" dirty="0">
                <a:latin typeface="Arial" charset="0"/>
              </a:rPr>
              <a:t>Zone diameters</a:t>
            </a:r>
          </a:p>
        </p:txBody>
      </p:sp>
      <p:pic>
        <p:nvPicPr>
          <p:cNvPr id="25" name="Picture 24">
            <a:extLst>
              <a:ext uri="{FF2B5EF4-FFF2-40B4-BE49-F238E27FC236}">
                <a16:creationId xmlns:a16="http://schemas.microsoft.com/office/drawing/2014/main" id="{05F0C73A-EE32-634E-3D55-F53B4123E1B4}"/>
              </a:ext>
            </a:extLst>
          </p:cNvPr>
          <p:cNvPicPr>
            <a:picLocks noChangeAspect="1"/>
          </p:cNvPicPr>
          <p:nvPr/>
        </p:nvPicPr>
        <p:blipFill>
          <a:blip r:embed="rId6"/>
          <a:stretch>
            <a:fillRect/>
          </a:stretch>
        </p:blipFill>
        <p:spPr>
          <a:xfrm>
            <a:off x="5212530" y="3314700"/>
            <a:ext cx="11235512" cy="2298427"/>
          </a:xfrm>
          <a:prstGeom prst="rect">
            <a:avLst/>
          </a:prstGeom>
        </p:spPr>
      </p:pic>
      <p:pic>
        <p:nvPicPr>
          <p:cNvPr id="27" name="Picture 26">
            <a:extLst>
              <a:ext uri="{FF2B5EF4-FFF2-40B4-BE49-F238E27FC236}">
                <a16:creationId xmlns:a16="http://schemas.microsoft.com/office/drawing/2014/main" id="{EF807542-86B2-C5B9-E4EB-EA6C6301FB32}"/>
              </a:ext>
            </a:extLst>
          </p:cNvPr>
          <p:cNvPicPr>
            <a:picLocks noChangeAspect="1"/>
          </p:cNvPicPr>
          <p:nvPr/>
        </p:nvPicPr>
        <p:blipFill>
          <a:blip r:embed="rId7"/>
          <a:stretch>
            <a:fillRect/>
          </a:stretch>
        </p:blipFill>
        <p:spPr>
          <a:xfrm>
            <a:off x="5288730" y="5753100"/>
            <a:ext cx="11246670" cy="2298427"/>
          </a:xfrm>
          <a:prstGeom prst="rect">
            <a:avLst/>
          </a:prstGeom>
        </p:spPr>
      </p:pic>
      <p:sp>
        <p:nvSpPr>
          <p:cNvPr id="28" name="TextBox 27">
            <a:extLst>
              <a:ext uri="{FF2B5EF4-FFF2-40B4-BE49-F238E27FC236}">
                <a16:creationId xmlns:a16="http://schemas.microsoft.com/office/drawing/2014/main" id="{07FCF5AE-48EA-9662-7DFA-39ECC3D895B9}"/>
              </a:ext>
            </a:extLst>
          </p:cNvPr>
          <p:cNvSpPr txBox="1"/>
          <p:nvPr/>
        </p:nvSpPr>
        <p:spPr>
          <a:xfrm>
            <a:off x="980206" y="6679927"/>
            <a:ext cx="3775124" cy="707886"/>
          </a:xfrm>
          <a:prstGeom prst="rect">
            <a:avLst/>
          </a:prstGeom>
          <a:noFill/>
        </p:spPr>
        <p:txBody>
          <a:bodyPr wrap="square" rtlCol="0">
            <a:spAutoFit/>
          </a:bodyPr>
          <a:lstStyle/>
          <a:p>
            <a:pPr algn="r"/>
            <a:r>
              <a:rPr lang="en-US" sz="4000" dirty="0">
                <a:latin typeface="Arial" charset="0"/>
              </a:rPr>
              <a:t>Interpretations</a:t>
            </a:r>
          </a:p>
        </p:txBody>
      </p:sp>
    </p:spTree>
    <p:extLst>
      <p:ext uri="{BB962C8B-B14F-4D97-AF65-F5344CB8AC3E}">
        <p14:creationId xmlns:p14="http://schemas.microsoft.com/office/powerpoint/2010/main" val="82435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Entering MIC and </a:t>
            </a:r>
            <a:r>
              <a:rPr lang="en-US" sz="6399" spc="-12" dirty="0" err="1">
                <a:solidFill>
                  <a:srgbClr val="0B3A7F"/>
                </a:solidFill>
                <a:latin typeface="Montserrat"/>
              </a:rPr>
              <a:t>Etest</a:t>
            </a:r>
            <a:r>
              <a:rPr lang="en-US" sz="6399" spc="-12" dirty="0">
                <a:solidFill>
                  <a:srgbClr val="0B3A7F"/>
                </a:solidFill>
                <a:latin typeface="Montserrat"/>
              </a:rPr>
              <a:t> data</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493743"/>
            <a:ext cx="14663000" cy="582980"/>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Enter MIC data as shown below.</a:t>
            </a:r>
          </a:p>
        </p:txBody>
      </p:sp>
      <p:sp>
        <p:nvSpPr>
          <p:cNvPr id="11" name="TextBox 4">
            <a:extLst>
              <a:ext uri="{FF2B5EF4-FFF2-40B4-BE49-F238E27FC236}">
                <a16:creationId xmlns:a16="http://schemas.microsoft.com/office/drawing/2014/main" id="{EE7B8DD7-96E5-EF20-A1E3-40B06BBF1C8B}"/>
              </a:ext>
            </a:extLst>
          </p:cNvPr>
          <p:cNvSpPr txBox="1"/>
          <p:nvPr/>
        </p:nvSpPr>
        <p:spPr>
          <a:xfrm>
            <a:off x="1981200" y="5372100"/>
            <a:ext cx="14663000" cy="1211357"/>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For cefotaxime and penicillin, you see multiple interpretations.  This is explained further on the next slide.</a:t>
            </a:r>
          </a:p>
        </p:txBody>
      </p:sp>
      <p:sp>
        <p:nvSpPr>
          <p:cNvPr id="13" name="TextBox 4">
            <a:extLst>
              <a:ext uri="{FF2B5EF4-FFF2-40B4-BE49-F238E27FC236}">
                <a16:creationId xmlns:a16="http://schemas.microsoft.com/office/drawing/2014/main" id="{4A9180D0-A307-E0D9-3C9F-5AE9B8203F60}"/>
              </a:ext>
            </a:extLst>
          </p:cNvPr>
          <p:cNvSpPr txBox="1"/>
          <p:nvPr/>
        </p:nvSpPr>
        <p:spPr>
          <a:xfrm>
            <a:off x="1981200" y="7505700"/>
            <a:ext cx="14663000" cy="1839734"/>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If you are entering data for trimethoprim/sulfamethoxazole, just enter the MIC value for trimethoprim.  For example, if the MIC is 1 </a:t>
            </a:r>
            <a:r>
              <a:rPr lang="el-GR" sz="3526" spc="-7" dirty="0">
                <a:solidFill>
                  <a:srgbClr val="0B3A7F"/>
                </a:solidFill>
                <a:latin typeface="Montserrat"/>
              </a:rPr>
              <a:t>μ</a:t>
            </a:r>
            <a:r>
              <a:rPr lang="en-US" sz="3526" spc="-7" dirty="0">
                <a:solidFill>
                  <a:srgbClr val="0B3A7F"/>
                </a:solidFill>
                <a:latin typeface="Montserrat"/>
              </a:rPr>
              <a:t>g/ml trimethoprim + 19 </a:t>
            </a:r>
            <a:r>
              <a:rPr lang="el-GR" sz="3526" spc="-7" dirty="0">
                <a:solidFill>
                  <a:srgbClr val="0B3A7F"/>
                </a:solidFill>
                <a:latin typeface="Montserrat"/>
              </a:rPr>
              <a:t>μ</a:t>
            </a:r>
            <a:r>
              <a:rPr lang="en-US" sz="3526" spc="-7" dirty="0">
                <a:solidFill>
                  <a:srgbClr val="0B3A7F"/>
                </a:solidFill>
                <a:latin typeface="Montserrat"/>
              </a:rPr>
              <a:t>g/ml sulfamethoxazole, just enter “1”.</a:t>
            </a:r>
          </a:p>
        </p:txBody>
      </p:sp>
      <p:pic>
        <p:nvPicPr>
          <p:cNvPr id="17" name="Picture 16">
            <a:extLst>
              <a:ext uri="{FF2B5EF4-FFF2-40B4-BE49-F238E27FC236}">
                <a16:creationId xmlns:a16="http://schemas.microsoft.com/office/drawing/2014/main" id="{14488EF6-0DC7-AC8F-9DDF-07BAAC5E6EEB}"/>
              </a:ext>
            </a:extLst>
          </p:cNvPr>
          <p:cNvPicPr>
            <a:picLocks noChangeAspect="1"/>
          </p:cNvPicPr>
          <p:nvPr/>
        </p:nvPicPr>
        <p:blipFill>
          <a:blip r:embed="rId6"/>
          <a:stretch>
            <a:fillRect/>
          </a:stretch>
        </p:blipFill>
        <p:spPr>
          <a:xfrm>
            <a:off x="2590800" y="3390900"/>
            <a:ext cx="12494067" cy="1227315"/>
          </a:xfrm>
          <a:prstGeom prst="rect">
            <a:avLst/>
          </a:prstGeom>
        </p:spPr>
      </p:pic>
    </p:spTree>
    <p:extLst>
      <p:ext uri="{BB962C8B-B14F-4D97-AF65-F5344CB8AC3E}">
        <p14:creationId xmlns:p14="http://schemas.microsoft.com/office/powerpoint/2010/main" val="383017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The value of test measurements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11" name="TextBox 4">
            <a:extLst>
              <a:ext uri="{FF2B5EF4-FFF2-40B4-BE49-F238E27FC236}">
                <a16:creationId xmlns:a16="http://schemas.microsoft.com/office/drawing/2014/main" id="{D89ACC00-9F6F-AF4C-B462-4EFBD15C0C89}"/>
              </a:ext>
            </a:extLst>
          </p:cNvPr>
          <p:cNvSpPr txBox="1"/>
          <p:nvPr/>
        </p:nvSpPr>
        <p:spPr>
          <a:xfrm>
            <a:off x="1701500" y="1409700"/>
            <a:ext cx="16129300" cy="4342920"/>
          </a:xfrm>
          <a:prstGeom prst="rect">
            <a:avLst/>
          </a:prstGeom>
        </p:spPr>
        <p:txBody>
          <a:bodyPr lIns="0" tIns="0" rIns="0" bIns="0" rtlCol="0" anchor="t">
            <a:spAutoFit/>
          </a:bodyPr>
          <a:lstStyle/>
          <a:p>
            <a:pPr marL="457200" indent="-457200">
              <a:lnSpc>
                <a:spcPts val="4936"/>
              </a:lnSpc>
              <a:buFont typeface="Arial" panose="020B0604020202020204" pitchFamily="34" charset="0"/>
              <a:buChar char="•"/>
            </a:pPr>
            <a:r>
              <a:rPr lang="en-US" sz="3200" spc="-7" dirty="0">
                <a:solidFill>
                  <a:srgbClr val="0B3A7F"/>
                </a:solidFill>
                <a:latin typeface="Montserrat"/>
              </a:rPr>
              <a:t>Required for accurate reporting to clinicians</a:t>
            </a:r>
          </a:p>
          <a:p>
            <a:pPr marL="457200" indent="-457200">
              <a:lnSpc>
                <a:spcPts val="4936"/>
              </a:lnSpc>
              <a:buFont typeface="Arial" panose="020B0604020202020204" pitchFamily="34" charset="0"/>
              <a:buChar char="•"/>
            </a:pPr>
            <a:r>
              <a:rPr lang="en-US" sz="3200" spc="-7" dirty="0">
                <a:solidFill>
                  <a:srgbClr val="0B3A7F"/>
                </a:solidFill>
                <a:latin typeface="Montserrat"/>
              </a:rPr>
              <a:t>Interpretive criteria can change over time</a:t>
            </a:r>
          </a:p>
          <a:p>
            <a:pPr marL="457200" indent="-457200">
              <a:lnSpc>
                <a:spcPts val="4936"/>
              </a:lnSpc>
              <a:buFont typeface="Arial" panose="020B0604020202020204" pitchFamily="34" charset="0"/>
              <a:buChar char="•"/>
            </a:pPr>
            <a:r>
              <a:rPr lang="en-US" sz="3200" spc="-7" dirty="0">
                <a:solidFill>
                  <a:srgbClr val="0B3A7F"/>
                </a:solidFill>
                <a:latin typeface="Montserrat"/>
              </a:rPr>
              <a:t>Measurements permit an assessment of test quality</a:t>
            </a:r>
          </a:p>
          <a:p>
            <a:pPr marL="457200" indent="-457200">
              <a:lnSpc>
                <a:spcPts val="4936"/>
              </a:lnSpc>
              <a:buFont typeface="Arial" panose="020B0604020202020204" pitchFamily="34" charset="0"/>
              <a:buChar char="•"/>
            </a:pPr>
            <a:r>
              <a:rPr lang="en-US" sz="3200" spc="-7" dirty="0">
                <a:solidFill>
                  <a:srgbClr val="0B3A7F"/>
                </a:solidFill>
                <a:latin typeface="Montserrat"/>
              </a:rPr>
              <a:t>Measurements facilitate recognition of microbial subpopulations</a:t>
            </a:r>
          </a:p>
          <a:p>
            <a:pPr marL="457200" indent="-457200">
              <a:lnSpc>
                <a:spcPts val="4936"/>
              </a:lnSpc>
              <a:buFont typeface="Arial" panose="020B0604020202020204" pitchFamily="34" charset="0"/>
              <a:buChar char="•"/>
            </a:pPr>
            <a:r>
              <a:rPr lang="en-US" sz="3200" spc="-7" dirty="0">
                <a:solidFill>
                  <a:srgbClr val="0B3A7F"/>
                </a:solidFill>
                <a:latin typeface="Montserrat"/>
              </a:rPr>
              <a:t>Measurements are needed when there are multiple interpretations</a:t>
            </a:r>
          </a:p>
          <a:p>
            <a:pPr marL="914400" lvl="1" indent="-457200">
              <a:lnSpc>
                <a:spcPts val="4936"/>
              </a:lnSpc>
              <a:buFont typeface="Arial" panose="020B0604020202020204" pitchFamily="34" charset="0"/>
              <a:buChar char="•"/>
            </a:pPr>
            <a:r>
              <a:rPr lang="en-US" sz="3200" spc="-7" dirty="0">
                <a:solidFill>
                  <a:srgbClr val="0B3A7F"/>
                </a:solidFill>
                <a:latin typeface="Montserrat"/>
              </a:rPr>
              <a:t>Meningitis, Non-meningitis, Urinary tract infection</a:t>
            </a:r>
          </a:p>
          <a:p>
            <a:pPr marL="914400" lvl="1" indent="-457200">
              <a:lnSpc>
                <a:spcPts val="4936"/>
              </a:lnSpc>
              <a:buFont typeface="Arial" panose="020B0604020202020204" pitchFamily="34" charset="0"/>
              <a:buChar char="•"/>
            </a:pPr>
            <a:r>
              <a:rPr lang="en-US" sz="3200" spc="-7" dirty="0">
                <a:solidFill>
                  <a:srgbClr val="0B3A7F"/>
                </a:solidFill>
                <a:latin typeface="Montserrat"/>
              </a:rPr>
              <a:t>Human, Dog, Hose, Fish, Epidemiological Cutoff Values</a:t>
            </a:r>
          </a:p>
        </p:txBody>
      </p:sp>
      <p:pic>
        <p:nvPicPr>
          <p:cNvPr id="12" name="Picture 11">
            <a:extLst>
              <a:ext uri="{FF2B5EF4-FFF2-40B4-BE49-F238E27FC236}">
                <a16:creationId xmlns:a16="http://schemas.microsoft.com/office/drawing/2014/main" id="{67968D97-7699-B534-05FC-77CE03F3F23B}"/>
              </a:ext>
            </a:extLst>
          </p:cNvPr>
          <p:cNvPicPr>
            <a:picLocks noChangeAspect="1"/>
          </p:cNvPicPr>
          <p:nvPr/>
        </p:nvPicPr>
        <p:blipFill>
          <a:blip r:embed="rId6"/>
          <a:stretch>
            <a:fillRect/>
          </a:stretch>
        </p:blipFill>
        <p:spPr>
          <a:xfrm>
            <a:off x="12242889" y="7559484"/>
            <a:ext cx="4749711" cy="1546416"/>
          </a:xfrm>
          <a:prstGeom prst="rect">
            <a:avLst/>
          </a:prstGeom>
        </p:spPr>
      </p:pic>
      <p:pic>
        <p:nvPicPr>
          <p:cNvPr id="15" name="Picture 14">
            <a:extLst>
              <a:ext uri="{FF2B5EF4-FFF2-40B4-BE49-F238E27FC236}">
                <a16:creationId xmlns:a16="http://schemas.microsoft.com/office/drawing/2014/main" id="{A58C9A7D-4FB6-A33B-BF7D-B066A7A42052}"/>
              </a:ext>
            </a:extLst>
          </p:cNvPr>
          <p:cNvPicPr>
            <a:picLocks noChangeAspect="1"/>
          </p:cNvPicPr>
          <p:nvPr/>
        </p:nvPicPr>
        <p:blipFill>
          <a:blip r:embed="rId7"/>
          <a:stretch>
            <a:fillRect/>
          </a:stretch>
        </p:blipFill>
        <p:spPr>
          <a:xfrm>
            <a:off x="13038228" y="9246125"/>
            <a:ext cx="2049372" cy="697975"/>
          </a:xfrm>
          <a:prstGeom prst="rect">
            <a:avLst/>
          </a:prstGeom>
        </p:spPr>
      </p:pic>
      <p:sp>
        <p:nvSpPr>
          <p:cNvPr id="16" name="TextBox 15">
            <a:extLst>
              <a:ext uri="{FF2B5EF4-FFF2-40B4-BE49-F238E27FC236}">
                <a16:creationId xmlns:a16="http://schemas.microsoft.com/office/drawing/2014/main" id="{C6DA720C-A7CA-835E-7B2D-06C12A2E5034}"/>
              </a:ext>
            </a:extLst>
          </p:cNvPr>
          <p:cNvSpPr txBox="1"/>
          <p:nvPr/>
        </p:nvSpPr>
        <p:spPr>
          <a:xfrm>
            <a:off x="10972800" y="6721614"/>
            <a:ext cx="6899324" cy="707886"/>
          </a:xfrm>
          <a:prstGeom prst="rect">
            <a:avLst/>
          </a:prstGeom>
          <a:noFill/>
        </p:spPr>
        <p:txBody>
          <a:bodyPr wrap="square" rtlCol="0">
            <a:spAutoFit/>
          </a:bodyPr>
          <a:lstStyle/>
          <a:p>
            <a:pPr algn="r"/>
            <a:r>
              <a:rPr lang="en-US" sz="4000" i="1" dirty="0">
                <a:latin typeface="Arial" charset="0"/>
              </a:rPr>
              <a:t>Streptococcus pneumoniae</a:t>
            </a:r>
          </a:p>
        </p:txBody>
      </p:sp>
      <p:pic>
        <p:nvPicPr>
          <p:cNvPr id="18" name="Picture 17">
            <a:extLst>
              <a:ext uri="{FF2B5EF4-FFF2-40B4-BE49-F238E27FC236}">
                <a16:creationId xmlns:a16="http://schemas.microsoft.com/office/drawing/2014/main" id="{8B956246-E85F-CAE0-80EF-F556BFAB3FE8}"/>
              </a:ext>
            </a:extLst>
          </p:cNvPr>
          <p:cNvPicPr>
            <a:picLocks noChangeAspect="1"/>
          </p:cNvPicPr>
          <p:nvPr/>
        </p:nvPicPr>
        <p:blipFill>
          <a:blip r:embed="rId8"/>
          <a:stretch>
            <a:fillRect/>
          </a:stretch>
        </p:blipFill>
        <p:spPr>
          <a:xfrm>
            <a:off x="5571706" y="7429500"/>
            <a:ext cx="5629694" cy="1917066"/>
          </a:xfrm>
          <a:prstGeom prst="rect">
            <a:avLst/>
          </a:prstGeom>
        </p:spPr>
      </p:pic>
      <p:sp>
        <p:nvSpPr>
          <p:cNvPr id="19" name="TextBox 18">
            <a:extLst>
              <a:ext uri="{FF2B5EF4-FFF2-40B4-BE49-F238E27FC236}">
                <a16:creationId xmlns:a16="http://schemas.microsoft.com/office/drawing/2014/main" id="{A79CE93F-C5BA-3439-3F71-45C5D628BC07}"/>
              </a:ext>
            </a:extLst>
          </p:cNvPr>
          <p:cNvSpPr txBox="1"/>
          <p:nvPr/>
        </p:nvSpPr>
        <p:spPr>
          <a:xfrm>
            <a:off x="6054676" y="6667500"/>
            <a:ext cx="3775124" cy="707886"/>
          </a:xfrm>
          <a:prstGeom prst="rect">
            <a:avLst/>
          </a:prstGeom>
          <a:noFill/>
        </p:spPr>
        <p:txBody>
          <a:bodyPr wrap="square" rtlCol="0">
            <a:spAutoFit/>
          </a:bodyPr>
          <a:lstStyle/>
          <a:p>
            <a:pPr algn="r"/>
            <a:r>
              <a:rPr lang="en-US" sz="4000" i="1" dirty="0">
                <a:latin typeface="Arial" charset="0"/>
              </a:rPr>
              <a:t>Escherichia coli</a:t>
            </a:r>
          </a:p>
        </p:txBody>
      </p:sp>
      <p:pic>
        <p:nvPicPr>
          <p:cNvPr id="21" name="Picture 20">
            <a:extLst>
              <a:ext uri="{FF2B5EF4-FFF2-40B4-BE49-F238E27FC236}">
                <a16:creationId xmlns:a16="http://schemas.microsoft.com/office/drawing/2014/main" id="{3BAF4B9C-1D80-588B-5955-DE5F79023BFA}"/>
              </a:ext>
            </a:extLst>
          </p:cNvPr>
          <p:cNvPicPr>
            <a:picLocks noChangeAspect="1"/>
          </p:cNvPicPr>
          <p:nvPr/>
        </p:nvPicPr>
        <p:blipFill>
          <a:blip r:embed="rId9"/>
          <a:stretch>
            <a:fillRect/>
          </a:stretch>
        </p:blipFill>
        <p:spPr>
          <a:xfrm>
            <a:off x="6553200" y="9413795"/>
            <a:ext cx="1877791" cy="454105"/>
          </a:xfrm>
          <a:prstGeom prst="rect">
            <a:avLst/>
          </a:prstGeom>
        </p:spPr>
      </p:pic>
      <p:sp>
        <p:nvSpPr>
          <p:cNvPr id="24" name="TextBox 23">
            <a:extLst>
              <a:ext uri="{FF2B5EF4-FFF2-40B4-BE49-F238E27FC236}">
                <a16:creationId xmlns:a16="http://schemas.microsoft.com/office/drawing/2014/main" id="{A4EC6FCA-62C5-9AF0-4292-1993FC3B0306}"/>
              </a:ext>
            </a:extLst>
          </p:cNvPr>
          <p:cNvSpPr txBox="1"/>
          <p:nvPr/>
        </p:nvSpPr>
        <p:spPr>
          <a:xfrm>
            <a:off x="762000" y="6667500"/>
            <a:ext cx="3775124" cy="707886"/>
          </a:xfrm>
          <a:prstGeom prst="rect">
            <a:avLst/>
          </a:prstGeom>
          <a:noFill/>
        </p:spPr>
        <p:txBody>
          <a:bodyPr wrap="square" rtlCol="0">
            <a:spAutoFit/>
          </a:bodyPr>
          <a:lstStyle/>
          <a:p>
            <a:pPr algn="r"/>
            <a:r>
              <a:rPr lang="en-US" sz="4000" i="1" dirty="0">
                <a:latin typeface="Arial" charset="0"/>
              </a:rPr>
              <a:t>Escherichia coli</a:t>
            </a:r>
          </a:p>
        </p:txBody>
      </p:sp>
      <p:pic>
        <p:nvPicPr>
          <p:cNvPr id="28" name="Picture 27">
            <a:extLst>
              <a:ext uri="{FF2B5EF4-FFF2-40B4-BE49-F238E27FC236}">
                <a16:creationId xmlns:a16="http://schemas.microsoft.com/office/drawing/2014/main" id="{F7893D94-5E03-74EB-6408-2C1E9A996638}"/>
              </a:ext>
            </a:extLst>
          </p:cNvPr>
          <p:cNvPicPr>
            <a:picLocks noChangeAspect="1"/>
          </p:cNvPicPr>
          <p:nvPr/>
        </p:nvPicPr>
        <p:blipFill>
          <a:blip r:embed="rId10"/>
          <a:stretch>
            <a:fillRect/>
          </a:stretch>
        </p:blipFill>
        <p:spPr>
          <a:xfrm>
            <a:off x="228600" y="7429500"/>
            <a:ext cx="5167904" cy="2563786"/>
          </a:xfrm>
          <a:prstGeom prst="rect">
            <a:avLst/>
          </a:prstGeom>
        </p:spPr>
      </p:pic>
    </p:spTree>
    <p:extLst>
      <p:ext uri="{BB962C8B-B14F-4D97-AF65-F5344CB8AC3E}">
        <p14:creationId xmlns:p14="http://schemas.microsoft.com/office/powerpoint/2010/main" val="23171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74686" y="22717"/>
            <a:ext cx="9598114"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4" name="TextBox 4"/>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5" name="TextBox 5"/>
          <p:cNvSpPr txBox="1"/>
          <p:nvPr/>
        </p:nvSpPr>
        <p:spPr>
          <a:xfrm>
            <a:off x="1402652" y="2449433"/>
            <a:ext cx="15132748" cy="1932067"/>
          </a:xfrm>
          <a:prstGeom prst="rect">
            <a:avLst/>
          </a:prstGeom>
        </p:spPr>
        <p:txBody>
          <a:bodyPr lIns="0" tIns="0" rIns="0" bIns="0" rtlCol="0" anchor="t">
            <a:spAutoFit/>
          </a:bodyPr>
          <a:lstStyle/>
          <a:p>
            <a:pPr marL="334648" lvl="1" algn="l">
              <a:lnSpc>
                <a:spcPts val="5217"/>
              </a:lnSpc>
            </a:pPr>
            <a:r>
              <a:rPr lang="en-US" sz="3100" b="1" spc="-6" dirty="0">
                <a:solidFill>
                  <a:srgbClr val="0B3A7F"/>
                </a:solidFill>
                <a:latin typeface="Montserrat"/>
              </a:rPr>
              <a:t>Manual data entry</a:t>
            </a:r>
          </a:p>
          <a:p>
            <a:pPr marL="334648" lvl="1" algn="l">
              <a:lnSpc>
                <a:spcPts val="5217"/>
              </a:lnSpc>
            </a:pPr>
            <a:r>
              <a:rPr lang="en-US" sz="3100" spc="-6" dirty="0">
                <a:solidFill>
                  <a:srgbClr val="0B3A7F"/>
                </a:solidFill>
                <a:latin typeface="Montserrat"/>
              </a:rPr>
              <a:t>You can manually enter data from paper records into WHONET, either with the desktop application or a new web application.</a:t>
            </a:r>
          </a:p>
        </p:txBody>
      </p:sp>
      <p:sp>
        <p:nvSpPr>
          <p:cNvPr id="6" name="TextBox 6"/>
          <p:cNvSpPr txBox="1"/>
          <p:nvPr/>
        </p:nvSpPr>
        <p:spPr>
          <a:xfrm>
            <a:off x="965533" y="1424468"/>
            <a:ext cx="16293767" cy="603220"/>
          </a:xfrm>
          <a:prstGeom prst="rect">
            <a:avLst/>
          </a:prstGeom>
        </p:spPr>
        <p:txBody>
          <a:bodyPr lIns="0" tIns="0" rIns="0" bIns="0" rtlCol="0" anchor="t">
            <a:spAutoFit/>
          </a:bodyPr>
          <a:lstStyle/>
          <a:p>
            <a:pPr algn="l">
              <a:lnSpc>
                <a:spcPts val="5076"/>
              </a:lnSpc>
            </a:pPr>
            <a:r>
              <a:rPr lang="en-US" sz="3626" spc="-7">
                <a:solidFill>
                  <a:srgbClr val="0B3A7F"/>
                </a:solidFill>
                <a:latin typeface="Montserrat"/>
              </a:rPr>
              <a:t>There are two common ways to enter data into WHONET.</a:t>
            </a:r>
          </a:p>
        </p:txBody>
      </p:sp>
      <p:sp>
        <p:nvSpPr>
          <p:cNvPr id="7" name="TextBox 7"/>
          <p:cNvSpPr txBox="1"/>
          <p:nvPr/>
        </p:nvSpPr>
        <p:spPr>
          <a:xfrm>
            <a:off x="1418215" y="4762500"/>
            <a:ext cx="15132748" cy="5266313"/>
          </a:xfrm>
          <a:prstGeom prst="rect">
            <a:avLst/>
          </a:prstGeom>
        </p:spPr>
        <p:txBody>
          <a:bodyPr lIns="0" tIns="0" rIns="0" bIns="0" rtlCol="0" anchor="t">
            <a:spAutoFit/>
          </a:bodyPr>
          <a:lstStyle/>
          <a:p>
            <a:pPr marL="334648" lvl="1">
              <a:lnSpc>
                <a:spcPts val="5217"/>
              </a:lnSpc>
            </a:pPr>
            <a:r>
              <a:rPr lang="en-US" sz="3100" b="1" spc="-6" dirty="0">
                <a:solidFill>
                  <a:srgbClr val="0B3A7F"/>
                </a:solidFill>
                <a:latin typeface="Montserrat"/>
              </a:rPr>
              <a:t>Importing data with BacLink</a:t>
            </a:r>
          </a:p>
          <a:p>
            <a:pPr marL="334648" lvl="1">
              <a:lnSpc>
                <a:spcPts val="5217"/>
              </a:lnSpc>
            </a:pPr>
            <a:r>
              <a:rPr lang="en-US" sz="3100" spc="-6" dirty="0">
                <a:solidFill>
                  <a:srgbClr val="0B3A7F"/>
                </a:solidFill>
                <a:latin typeface="Montserrat"/>
              </a:rPr>
              <a:t>If you already have a computer system for managing your microbiology results, you can usually use BacLink to import your existing data.  This avoids the need for double data entry.</a:t>
            </a:r>
          </a:p>
          <a:p>
            <a:pPr marL="1338592" lvl="2" indent="-446197">
              <a:lnSpc>
                <a:spcPts val="5217"/>
              </a:lnSpc>
              <a:buFont typeface="Arial"/>
              <a:buChar char="⚬"/>
            </a:pPr>
            <a:r>
              <a:rPr lang="en-US" sz="3100" spc="-6" dirty="0">
                <a:solidFill>
                  <a:srgbClr val="0B3A7F"/>
                </a:solidFill>
                <a:latin typeface="Montserrat"/>
              </a:rPr>
              <a:t>The data could be from a laboratory information system, a laboratory instrument (</a:t>
            </a:r>
            <a:r>
              <a:rPr lang="en-US" sz="3100" spc="-6" dirty="0" err="1">
                <a:solidFill>
                  <a:srgbClr val="0B3A7F"/>
                </a:solidFill>
                <a:latin typeface="Montserrat"/>
              </a:rPr>
              <a:t>Microscan</a:t>
            </a:r>
            <a:r>
              <a:rPr lang="en-US" sz="3100" spc="-6" dirty="0">
                <a:solidFill>
                  <a:srgbClr val="0B3A7F"/>
                </a:solidFill>
                <a:latin typeface="Montserrat"/>
              </a:rPr>
              <a:t>, Phoenix, </a:t>
            </a:r>
            <a:r>
              <a:rPr lang="en-US" sz="3100" spc="-6" dirty="0" err="1">
                <a:solidFill>
                  <a:srgbClr val="0B3A7F"/>
                </a:solidFill>
                <a:latin typeface="Montserrat"/>
              </a:rPr>
              <a:t>Vitek</a:t>
            </a:r>
            <a:r>
              <a:rPr lang="en-US" sz="3100" spc="-6" dirty="0">
                <a:solidFill>
                  <a:srgbClr val="0B3A7F"/>
                </a:solidFill>
                <a:latin typeface="Montserrat"/>
              </a:rPr>
              <a:t>, etc.), or other spreadsheet or database software (Excel, Access, etc.).   </a:t>
            </a:r>
          </a:p>
          <a:p>
            <a:pPr marL="1338592" lvl="2" indent="-446197" algn="l">
              <a:lnSpc>
                <a:spcPts val="5217"/>
              </a:lnSpc>
              <a:buFont typeface="Arial"/>
              <a:buChar char="⚬"/>
            </a:pPr>
            <a:r>
              <a:rPr lang="en-US" sz="3100" spc="-6" dirty="0">
                <a:solidFill>
                  <a:srgbClr val="0B3A7F"/>
                </a:solidFill>
                <a:latin typeface="Montserrat"/>
              </a:rPr>
              <a:t>BacLink will be covered in a separate training course.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Test interpretations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589811"/>
            <a:ext cx="14663000" cy="3096489"/>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The most common interpretations are R, I, and S.</a:t>
            </a:r>
          </a:p>
          <a:p>
            <a:pPr marL="571500" indent="-571500" algn="l">
              <a:lnSpc>
                <a:spcPts val="4936"/>
              </a:lnSpc>
              <a:buFont typeface="Arial" panose="020B0604020202020204" pitchFamily="34" charset="0"/>
              <a:buChar char="•"/>
            </a:pPr>
            <a:r>
              <a:rPr lang="en-US" sz="3526" spc="-7" dirty="0">
                <a:solidFill>
                  <a:srgbClr val="0B3A7F"/>
                </a:solidFill>
                <a:latin typeface="Montserrat"/>
              </a:rPr>
              <a:t>R = Resistant</a:t>
            </a:r>
          </a:p>
          <a:p>
            <a:pPr marL="571500" indent="-571500" algn="l">
              <a:lnSpc>
                <a:spcPts val="4936"/>
              </a:lnSpc>
              <a:buFont typeface="Arial" panose="020B0604020202020204" pitchFamily="34" charset="0"/>
              <a:buChar char="•"/>
            </a:pPr>
            <a:r>
              <a:rPr lang="en-US" sz="3526" spc="-7" dirty="0">
                <a:solidFill>
                  <a:srgbClr val="0B3A7F"/>
                </a:solidFill>
                <a:latin typeface="Montserrat"/>
              </a:rPr>
              <a:t>I = Intermediate (CLSI )</a:t>
            </a:r>
          </a:p>
          <a:p>
            <a:pPr marL="571500" indent="-571500" algn="l">
              <a:lnSpc>
                <a:spcPts val="4936"/>
              </a:lnSpc>
              <a:buFont typeface="Arial" panose="020B0604020202020204" pitchFamily="34" charset="0"/>
              <a:buChar char="•"/>
            </a:pPr>
            <a:r>
              <a:rPr lang="en-US" sz="3526" spc="-7" dirty="0">
                <a:solidFill>
                  <a:srgbClr val="0B3A7F"/>
                </a:solidFill>
                <a:latin typeface="Montserrat"/>
              </a:rPr>
              <a:t>I = Susceptible with increased exposure (EUCAST)</a:t>
            </a:r>
          </a:p>
          <a:p>
            <a:pPr marL="571500" indent="-571500" algn="l">
              <a:lnSpc>
                <a:spcPts val="4936"/>
              </a:lnSpc>
              <a:buFont typeface="Arial" panose="020B0604020202020204" pitchFamily="34" charset="0"/>
              <a:buChar char="•"/>
            </a:pPr>
            <a:r>
              <a:rPr lang="en-US" sz="3526" spc="-7" dirty="0">
                <a:solidFill>
                  <a:srgbClr val="0B3A7F"/>
                </a:solidFill>
                <a:latin typeface="Montserrat"/>
              </a:rPr>
              <a:t>S = Susceptible</a:t>
            </a:r>
          </a:p>
        </p:txBody>
      </p:sp>
      <p:sp>
        <p:nvSpPr>
          <p:cNvPr id="2" name="TextBox 4">
            <a:extLst>
              <a:ext uri="{FF2B5EF4-FFF2-40B4-BE49-F238E27FC236}">
                <a16:creationId xmlns:a16="http://schemas.microsoft.com/office/drawing/2014/main" id="{08B33A94-CA7D-B431-10D4-0B902FF557D1}"/>
              </a:ext>
            </a:extLst>
          </p:cNvPr>
          <p:cNvSpPr txBox="1"/>
          <p:nvPr/>
        </p:nvSpPr>
        <p:spPr>
          <a:xfrm>
            <a:off x="1981200" y="5219700"/>
            <a:ext cx="14663000" cy="4353243"/>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You may also see some additional interpretations.</a:t>
            </a:r>
          </a:p>
          <a:p>
            <a:pPr marL="571500" indent="-571500">
              <a:lnSpc>
                <a:spcPts val="4936"/>
              </a:lnSpc>
              <a:buFont typeface="Arial" panose="020B0604020202020204" pitchFamily="34" charset="0"/>
              <a:buChar char="•"/>
            </a:pPr>
            <a:r>
              <a:rPr lang="en-US" sz="3526" spc="-7" dirty="0">
                <a:solidFill>
                  <a:srgbClr val="0B3A7F"/>
                </a:solidFill>
                <a:latin typeface="Montserrat"/>
              </a:rPr>
              <a:t>NS = </a:t>
            </a:r>
            <a:r>
              <a:rPr lang="en-US" sz="3526" spc="-7" dirty="0" err="1">
                <a:solidFill>
                  <a:srgbClr val="0B3A7F"/>
                </a:solidFill>
                <a:latin typeface="Montserrat"/>
              </a:rPr>
              <a:t>Nonsusceptible</a:t>
            </a:r>
            <a:r>
              <a:rPr lang="en-US" sz="3526" spc="-7" dirty="0">
                <a:solidFill>
                  <a:srgbClr val="0B3A7F"/>
                </a:solidFill>
                <a:latin typeface="Montserrat"/>
              </a:rPr>
              <a:t> (CLSI).  There is a “Susceptible” category, but no “Resistant” category.  This category is often used when there is little clinical data to be evaluated by CLSI.</a:t>
            </a:r>
          </a:p>
          <a:p>
            <a:pPr marL="571500" indent="-571500" algn="l">
              <a:lnSpc>
                <a:spcPts val="4936"/>
              </a:lnSpc>
              <a:buFont typeface="Arial" panose="020B0604020202020204" pitchFamily="34" charset="0"/>
              <a:buChar char="•"/>
            </a:pPr>
            <a:r>
              <a:rPr lang="en-US" sz="3526" spc="-7" dirty="0">
                <a:solidFill>
                  <a:srgbClr val="0B3A7F"/>
                </a:solidFill>
                <a:latin typeface="Montserrat"/>
              </a:rPr>
              <a:t>? = There are no breakpoints for this organism and antibiotic</a:t>
            </a:r>
          </a:p>
          <a:p>
            <a:pPr marL="571500" indent="-571500" algn="l">
              <a:lnSpc>
                <a:spcPts val="4936"/>
              </a:lnSpc>
              <a:buFont typeface="Arial" panose="020B0604020202020204" pitchFamily="34" charset="0"/>
              <a:buChar char="•"/>
            </a:pPr>
            <a:r>
              <a:rPr lang="en-US" sz="3526" spc="-7" dirty="0">
                <a:solidFill>
                  <a:srgbClr val="0B3A7F"/>
                </a:solidFill>
                <a:latin typeface="Montserrat"/>
              </a:rPr>
              <a:t>S? and R? are explained on the next slide.  Only for off-scale MIC values.</a:t>
            </a:r>
          </a:p>
        </p:txBody>
      </p:sp>
    </p:spTree>
    <p:extLst>
      <p:ext uri="{BB962C8B-B14F-4D97-AF65-F5344CB8AC3E}">
        <p14:creationId xmlns:p14="http://schemas.microsoft.com/office/powerpoint/2010/main" val="327714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 and R?</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828800" y="1409700"/>
            <a:ext cx="15621000" cy="8728928"/>
          </a:xfrm>
          <a:prstGeom prst="rect">
            <a:avLst/>
          </a:prstGeom>
        </p:spPr>
        <p:txBody>
          <a:bodyPr wrap="square" lIns="0" tIns="0" rIns="0" bIns="0" rtlCol="0" anchor="t">
            <a:spAutoFit/>
          </a:bodyPr>
          <a:lstStyle/>
          <a:p>
            <a:pPr algn="l">
              <a:lnSpc>
                <a:spcPts val="4936"/>
              </a:lnSpc>
            </a:pPr>
            <a:r>
              <a:rPr lang="en-US" sz="2800" spc="-7" dirty="0">
                <a:solidFill>
                  <a:srgbClr val="0B3A7F"/>
                </a:solidFill>
                <a:latin typeface="Montserrat"/>
              </a:rPr>
              <a:t>These categories only appear for “off-scale” MIC data such as MIC≤1 and MIC&gt;4 when the MIC value does not correspond to the breakpoint.  For example, if the breakpoints are S≤1 and R≥4, and a user enters MIC≤2, then there is ambiguity.  The “≤” symbol would suggest that the organism is susceptible.  However, an MIC of 2 would be intermediate. </a:t>
            </a:r>
          </a:p>
          <a:p>
            <a:pPr algn="l">
              <a:lnSpc>
                <a:spcPts val="4936"/>
              </a:lnSpc>
            </a:pPr>
            <a:endParaRPr lang="en-US" sz="2800" spc="-7" dirty="0">
              <a:solidFill>
                <a:srgbClr val="0B3A7F"/>
              </a:solidFill>
              <a:latin typeface="Montserrat"/>
            </a:endParaRPr>
          </a:p>
          <a:p>
            <a:pPr algn="l">
              <a:lnSpc>
                <a:spcPts val="4936"/>
              </a:lnSpc>
            </a:pPr>
            <a:r>
              <a:rPr lang="en-US" sz="2800" spc="-7" dirty="0">
                <a:solidFill>
                  <a:srgbClr val="0B3A7F"/>
                </a:solidFill>
                <a:latin typeface="Montserrat"/>
              </a:rPr>
              <a:t>This may happen because of a typing mistake by the user.  But more commonly the reason is because of a change in the breakpoints.  For example, for </a:t>
            </a:r>
            <a:r>
              <a:rPr lang="en-US" sz="2800" i="1" spc="-7" dirty="0">
                <a:solidFill>
                  <a:srgbClr val="0B3A7F"/>
                </a:solidFill>
                <a:latin typeface="Montserrat"/>
              </a:rPr>
              <a:t>Escherichia coli</a:t>
            </a:r>
            <a:r>
              <a:rPr lang="en-US" sz="2800" spc="-7" dirty="0">
                <a:solidFill>
                  <a:srgbClr val="0B3A7F"/>
                </a:solidFill>
                <a:latin typeface="Montserrat"/>
              </a:rPr>
              <a:t>,  older MIC panels were designed for an imipenem susceptible breakpoint of S≤4.  But in 2010, CLSI changed the susceptible breakpoint to S≤1.</a:t>
            </a:r>
          </a:p>
          <a:p>
            <a:pPr>
              <a:lnSpc>
                <a:spcPts val="4936"/>
              </a:lnSpc>
            </a:pPr>
            <a:endParaRPr lang="en-US" sz="2800" spc="-7" dirty="0">
              <a:solidFill>
                <a:srgbClr val="0B3A7F"/>
              </a:solidFill>
              <a:latin typeface="Montserrat"/>
            </a:endParaRPr>
          </a:p>
          <a:p>
            <a:pPr>
              <a:lnSpc>
                <a:spcPts val="4936"/>
              </a:lnSpc>
            </a:pPr>
            <a:r>
              <a:rPr lang="en-US" sz="2800" spc="-7" dirty="0">
                <a:solidFill>
                  <a:srgbClr val="0B3A7F"/>
                </a:solidFill>
                <a:latin typeface="Montserrat"/>
              </a:rPr>
              <a:t>WHONET will give the interpretation of “S?” with the idea that most bacteria that were previously considered “S” by the older breakpoints would probably also be susceptible with the new breakpoints if they could be tested.</a:t>
            </a:r>
          </a:p>
        </p:txBody>
      </p:sp>
    </p:spTree>
    <p:extLst>
      <p:ext uri="{BB962C8B-B14F-4D97-AF65-F5344CB8AC3E}">
        <p14:creationId xmlns:p14="http://schemas.microsoft.com/office/powerpoint/2010/main" val="389230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Microbiology alerts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762080"/>
            <a:ext cx="14663000" cy="7495129"/>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WHONET offers microbiology alerts for findings of clinical and public health importance:</a:t>
            </a:r>
          </a:p>
          <a:p>
            <a:pPr marL="571500" indent="-571500" algn="l">
              <a:lnSpc>
                <a:spcPts val="4936"/>
              </a:lnSpc>
              <a:buFont typeface="Arial" panose="020B0604020202020204" pitchFamily="34" charset="0"/>
              <a:buChar char="•"/>
            </a:pPr>
            <a:r>
              <a:rPr lang="en-US" sz="3526" spc="-7" dirty="0">
                <a:solidFill>
                  <a:srgbClr val="0B3A7F"/>
                </a:solidFill>
                <a:latin typeface="Montserrat"/>
              </a:rPr>
              <a:t>Important species</a:t>
            </a:r>
          </a:p>
          <a:p>
            <a:pPr marL="571500" indent="-571500" algn="l">
              <a:lnSpc>
                <a:spcPts val="4936"/>
              </a:lnSpc>
              <a:buFont typeface="Arial" panose="020B0604020202020204" pitchFamily="34" charset="0"/>
              <a:buChar char="•"/>
            </a:pPr>
            <a:r>
              <a:rPr lang="en-US" sz="3526" spc="-7" dirty="0">
                <a:solidFill>
                  <a:srgbClr val="0B3A7F"/>
                </a:solidFill>
                <a:latin typeface="Montserrat"/>
              </a:rPr>
              <a:t>Important resistance</a:t>
            </a:r>
          </a:p>
          <a:p>
            <a:pPr marL="571500" indent="-571500" algn="l">
              <a:lnSpc>
                <a:spcPts val="4936"/>
              </a:lnSpc>
              <a:buFont typeface="Arial" panose="020B0604020202020204" pitchFamily="34" charset="0"/>
              <a:buChar char="•"/>
            </a:pPr>
            <a:r>
              <a:rPr lang="en-US" sz="3526" spc="-7" dirty="0">
                <a:solidFill>
                  <a:srgbClr val="0B3A7F"/>
                </a:solidFill>
                <a:latin typeface="Montserrat"/>
              </a:rPr>
              <a:t>Quality</a:t>
            </a:r>
          </a:p>
          <a:p>
            <a:pPr marL="571500" indent="-571500" algn="l">
              <a:lnSpc>
                <a:spcPts val="4936"/>
              </a:lnSpc>
              <a:buFont typeface="Arial" panose="020B0604020202020204" pitchFamily="34" charset="0"/>
              <a:buChar char="•"/>
            </a:pPr>
            <a:r>
              <a:rPr lang="en-US" sz="3526" spc="-7" dirty="0">
                <a:solidFill>
                  <a:srgbClr val="0B3A7F"/>
                </a:solidFill>
                <a:latin typeface="Montserrat"/>
              </a:rPr>
              <a:t>Therapy</a:t>
            </a:r>
          </a:p>
          <a:p>
            <a:pPr algn="l">
              <a:lnSpc>
                <a:spcPts val="4936"/>
              </a:lnSpc>
            </a:pPr>
            <a:endParaRPr lang="en-US" sz="3526" spc="-7" dirty="0">
              <a:solidFill>
                <a:srgbClr val="0B3A7F"/>
              </a:solidFill>
              <a:latin typeface="Montserrat"/>
            </a:endParaRPr>
          </a:p>
          <a:p>
            <a:pPr algn="l">
              <a:lnSpc>
                <a:spcPts val="4936"/>
              </a:lnSpc>
            </a:pPr>
            <a:r>
              <a:rPr lang="en-US" sz="3526" spc="-7" dirty="0">
                <a:solidFill>
                  <a:srgbClr val="0B3A7F"/>
                </a:solidFill>
                <a:latin typeface="Montserrat"/>
              </a:rPr>
              <a:t>The alerts can help to notify laboratory staff about important findings or results that may suggest an error in the organism identification or the antimicrobial susceptibility test results.</a:t>
            </a:r>
          </a:p>
          <a:p>
            <a:pPr algn="l">
              <a:lnSpc>
                <a:spcPts val="4936"/>
              </a:lnSpc>
            </a:pPr>
            <a:endParaRPr lang="en-US" sz="3526" spc="-7" dirty="0">
              <a:solidFill>
                <a:srgbClr val="0B3A7F"/>
              </a:solidFill>
              <a:latin typeface="Montserrat"/>
            </a:endParaRPr>
          </a:p>
          <a:p>
            <a:pPr algn="l">
              <a:lnSpc>
                <a:spcPts val="4936"/>
              </a:lnSpc>
            </a:pPr>
            <a:r>
              <a:rPr lang="en-US" sz="3526" spc="-7" dirty="0">
                <a:solidFill>
                  <a:srgbClr val="0B3A7F"/>
                </a:solidFill>
                <a:latin typeface="Montserrat"/>
              </a:rPr>
              <a:t>You can also define your own alerts in Laboratory configuration.</a:t>
            </a:r>
          </a:p>
        </p:txBody>
      </p:sp>
    </p:spTree>
    <p:extLst>
      <p:ext uri="{BB962C8B-B14F-4D97-AF65-F5344CB8AC3E}">
        <p14:creationId xmlns:p14="http://schemas.microsoft.com/office/powerpoint/2010/main" val="2320682789"/>
      </p:ext>
    </p:extLst>
  </p:cSld>
  <p:clrMapOvr>
    <a:masterClrMapping/>
  </p:clrMapOvr>
  <mc:AlternateContent xmlns:mc="http://schemas.openxmlformats.org/markup-compatibility/2006" xmlns:p14="http://schemas.microsoft.com/office/powerpoint/2010/main">
    <mc:Choice Requires="p14">
      <p:transition spd="slow" p14:dur="2000" advTm="6619"/>
    </mc:Choice>
    <mc:Fallback xmlns="">
      <p:transition spd="slow" advTm="66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Microbiology alert example</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2445157"/>
          </a:xfrm>
          <a:prstGeom prst="rect">
            <a:avLst/>
          </a:prstGeom>
        </p:spPr>
        <p:txBody>
          <a:bodyPr lIns="0" tIns="0" rIns="0" bIns="0" rtlCol="0" anchor="t">
            <a:spAutoFit/>
          </a:bodyPr>
          <a:lstStyle/>
          <a:p>
            <a:pPr algn="l">
              <a:lnSpc>
                <a:spcPts val="4936"/>
              </a:lnSpc>
            </a:pPr>
            <a:r>
              <a:rPr lang="en-US" sz="2800" spc="-7" dirty="0">
                <a:solidFill>
                  <a:srgbClr val="0B3A7F"/>
                </a:solidFill>
                <a:latin typeface="Montserrat"/>
              </a:rPr>
              <a:t>The below isolate of </a:t>
            </a:r>
            <a:r>
              <a:rPr lang="en-US" sz="2800" i="1" spc="-7" dirty="0">
                <a:solidFill>
                  <a:srgbClr val="0B3A7F"/>
                </a:solidFill>
                <a:latin typeface="Montserrat"/>
              </a:rPr>
              <a:t>Escherichia coli </a:t>
            </a:r>
            <a:r>
              <a:rPr lang="en-US" sz="2800" spc="-7" dirty="0">
                <a:solidFill>
                  <a:srgbClr val="0B3A7F"/>
                </a:solidFill>
                <a:latin typeface="Montserrat"/>
              </a:rPr>
              <a:t>generates alerts for resistance to imipenem (high priority) and ceftriaxone (medium priority).  There is also a quality alert because the </a:t>
            </a:r>
            <a:r>
              <a:rPr lang="en-US" sz="2800" i="1" spc="-7" dirty="0">
                <a:solidFill>
                  <a:srgbClr val="0B3A7F"/>
                </a:solidFill>
                <a:latin typeface="Montserrat"/>
              </a:rPr>
              <a:t>E. coli </a:t>
            </a:r>
            <a:r>
              <a:rPr lang="en-US" sz="2800" spc="-7" dirty="0">
                <a:solidFill>
                  <a:srgbClr val="0B3A7F"/>
                </a:solidFill>
                <a:latin typeface="Montserrat"/>
              </a:rPr>
              <a:t>is susceptible to ampicillin but resistant to amoxicillin/clavulanic acid.</a:t>
            </a:r>
          </a:p>
        </p:txBody>
      </p:sp>
      <p:pic>
        <p:nvPicPr>
          <p:cNvPr id="17" name="Picture 16">
            <a:extLst>
              <a:ext uri="{FF2B5EF4-FFF2-40B4-BE49-F238E27FC236}">
                <a16:creationId xmlns:a16="http://schemas.microsoft.com/office/drawing/2014/main" id="{8CB0EDB6-8EB0-0E32-A40B-16CCF5AF18ED}"/>
              </a:ext>
            </a:extLst>
          </p:cNvPr>
          <p:cNvPicPr>
            <a:picLocks noChangeAspect="1"/>
          </p:cNvPicPr>
          <p:nvPr/>
        </p:nvPicPr>
        <p:blipFill>
          <a:blip r:embed="rId6"/>
          <a:stretch>
            <a:fillRect/>
          </a:stretch>
        </p:blipFill>
        <p:spPr>
          <a:xfrm>
            <a:off x="2362200" y="4194553"/>
            <a:ext cx="13628637" cy="5597147"/>
          </a:xfrm>
          <a:prstGeom prst="rect">
            <a:avLst/>
          </a:prstGeom>
        </p:spPr>
      </p:pic>
    </p:spTree>
    <p:extLst>
      <p:ext uri="{BB962C8B-B14F-4D97-AF65-F5344CB8AC3E}">
        <p14:creationId xmlns:p14="http://schemas.microsoft.com/office/powerpoint/2010/main" val="1893205379"/>
      </p:ext>
    </p:extLst>
  </p:cSld>
  <p:clrMapOvr>
    <a:masterClrMapping/>
  </p:clrMapOvr>
  <mc:AlternateContent xmlns:mc="http://schemas.openxmlformats.org/markup-compatibility/2006" xmlns:p14="http://schemas.microsoft.com/office/powerpoint/2010/main">
    <mc:Choice Requires="p14">
      <p:transition spd="slow" p14:dur="2000" advTm="6619"/>
    </mc:Choice>
    <mc:Fallback xmlns="">
      <p:transition spd="slow" advTm="66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Additional options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582980"/>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In this module, we will discuss the three items indicated below.</a:t>
            </a:r>
          </a:p>
        </p:txBody>
      </p:sp>
      <p:pic>
        <p:nvPicPr>
          <p:cNvPr id="3" name="Picture 2">
            <a:extLst>
              <a:ext uri="{FF2B5EF4-FFF2-40B4-BE49-F238E27FC236}">
                <a16:creationId xmlns:a16="http://schemas.microsoft.com/office/drawing/2014/main" id="{56C5A72D-C245-7C46-A50F-320B9DEBBE9C}"/>
              </a:ext>
            </a:extLst>
          </p:cNvPr>
          <p:cNvPicPr>
            <a:picLocks noChangeAspect="1"/>
          </p:cNvPicPr>
          <p:nvPr/>
        </p:nvPicPr>
        <p:blipFill>
          <a:blip r:embed="rId6"/>
          <a:stretch>
            <a:fillRect/>
          </a:stretch>
        </p:blipFill>
        <p:spPr>
          <a:xfrm>
            <a:off x="5592723" y="2928660"/>
            <a:ext cx="7056477" cy="5929810"/>
          </a:xfrm>
          <a:prstGeom prst="rect">
            <a:avLst/>
          </a:prstGeom>
        </p:spPr>
      </p:pic>
      <p:sp>
        <p:nvSpPr>
          <p:cNvPr id="4" name="Rectangle: Rounded Corners 3">
            <a:extLst>
              <a:ext uri="{FF2B5EF4-FFF2-40B4-BE49-F238E27FC236}">
                <a16:creationId xmlns:a16="http://schemas.microsoft.com/office/drawing/2014/main" id="{F62F2875-FBC2-354B-DA4D-E1639CE817C4}"/>
              </a:ext>
            </a:extLst>
          </p:cNvPr>
          <p:cNvSpPr/>
          <p:nvPr/>
        </p:nvSpPr>
        <p:spPr bwMode="auto">
          <a:xfrm>
            <a:off x="4725659" y="3086100"/>
            <a:ext cx="8609341" cy="1703313"/>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11" name="Rectangle: Rounded Corners 10">
            <a:extLst>
              <a:ext uri="{FF2B5EF4-FFF2-40B4-BE49-F238E27FC236}">
                <a16:creationId xmlns:a16="http://schemas.microsoft.com/office/drawing/2014/main" id="{38E9ABFA-88D7-EC13-50A0-43F0B1882378}"/>
              </a:ext>
            </a:extLst>
          </p:cNvPr>
          <p:cNvSpPr/>
          <p:nvPr/>
        </p:nvSpPr>
        <p:spPr bwMode="auto">
          <a:xfrm>
            <a:off x="4724400" y="5600700"/>
            <a:ext cx="8609341" cy="87406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Tree>
    <p:extLst>
      <p:ext uri="{BB962C8B-B14F-4D97-AF65-F5344CB8AC3E}">
        <p14:creationId xmlns:p14="http://schemas.microsoft.com/office/powerpoint/2010/main" val="2382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Save the isolate</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582980"/>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This isolate has no microbiology alerts</a:t>
            </a:r>
          </a:p>
        </p:txBody>
      </p:sp>
      <p:pic>
        <p:nvPicPr>
          <p:cNvPr id="12" name="Picture 11">
            <a:extLst>
              <a:ext uri="{FF2B5EF4-FFF2-40B4-BE49-F238E27FC236}">
                <a16:creationId xmlns:a16="http://schemas.microsoft.com/office/drawing/2014/main" id="{4E21D47E-8532-D621-0D4F-D0A9432D8311}"/>
              </a:ext>
            </a:extLst>
          </p:cNvPr>
          <p:cNvPicPr>
            <a:picLocks noChangeAspect="1"/>
          </p:cNvPicPr>
          <p:nvPr/>
        </p:nvPicPr>
        <p:blipFill>
          <a:blip r:embed="rId6"/>
          <a:stretch>
            <a:fillRect/>
          </a:stretch>
        </p:blipFill>
        <p:spPr>
          <a:xfrm>
            <a:off x="5081033" y="2663307"/>
            <a:ext cx="10692367" cy="2632593"/>
          </a:xfrm>
          <a:prstGeom prst="rect">
            <a:avLst/>
          </a:prstGeom>
        </p:spPr>
      </p:pic>
      <p:pic>
        <p:nvPicPr>
          <p:cNvPr id="14" name="Picture 13">
            <a:extLst>
              <a:ext uri="{FF2B5EF4-FFF2-40B4-BE49-F238E27FC236}">
                <a16:creationId xmlns:a16="http://schemas.microsoft.com/office/drawing/2014/main" id="{62693907-17F4-3955-C0F0-0970A18D4A16}"/>
              </a:ext>
            </a:extLst>
          </p:cNvPr>
          <p:cNvPicPr>
            <a:picLocks noChangeAspect="1"/>
          </p:cNvPicPr>
          <p:nvPr/>
        </p:nvPicPr>
        <p:blipFill>
          <a:blip r:embed="rId7"/>
          <a:stretch>
            <a:fillRect/>
          </a:stretch>
        </p:blipFill>
        <p:spPr>
          <a:xfrm>
            <a:off x="5088183" y="6286248"/>
            <a:ext cx="10532817" cy="2895852"/>
          </a:xfrm>
          <a:prstGeom prst="rect">
            <a:avLst/>
          </a:prstGeom>
        </p:spPr>
      </p:pic>
      <p:sp>
        <p:nvSpPr>
          <p:cNvPr id="15" name="TextBox 14">
            <a:extLst>
              <a:ext uri="{FF2B5EF4-FFF2-40B4-BE49-F238E27FC236}">
                <a16:creationId xmlns:a16="http://schemas.microsoft.com/office/drawing/2014/main" id="{CB5C02E6-8A97-C980-AC0F-7D445A0CE2B6}"/>
              </a:ext>
            </a:extLst>
          </p:cNvPr>
          <p:cNvSpPr txBox="1"/>
          <p:nvPr/>
        </p:nvSpPr>
        <p:spPr>
          <a:xfrm>
            <a:off x="1915805" y="2705100"/>
            <a:ext cx="2732395" cy="738664"/>
          </a:xfrm>
          <a:prstGeom prst="rect">
            <a:avLst/>
          </a:prstGeom>
          <a:noFill/>
        </p:spPr>
        <p:txBody>
          <a:bodyPr wrap="square" rtlCol="0">
            <a:spAutoFit/>
          </a:bodyPr>
          <a:lstStyle/>
          <a:p>
            <a:pPr algn="r"/>
            <a:r>
              <a:rPr lang="en-US" sz="4200" b="1" dirty="0">
                <a:latin typeface="Arial" charset="0"/>
              </a:rPr>
              <a:t>Human</a:t>
            </a:r>
          </a:p>
        </p:txBody>
      </p:sp>
      <p:sp>
        <p:nvSpPr>
          <p:cNvPr id="16" name="TextBox 15">
            <a:extLst>
              <a:ext uri="{FF2B5EF4-FFF2-40B4-BE49-F238E27FC236}">
                <a16:creationId xmlns:a16="http://schemas.microsoft.com/office/drawing/2014/main" id="{CC030E39-AAE5-AB3C-DFDB-64AD5995F56A}"/>
              </a:ext>
            </a:extLst>
          </p:cNvPr>
          <p:cNvSpPr txBox="1"/>
          <p:nvPr/>
        </p:nvSpPr>
        <p:spPr>
          <a:xfrm>
            <a:off x="2390023" y="6233635"/>
            <a:ext cx="2258177" cy="738665"/>
          </a:xfrm>
          <a:prstGeom prst="rect">
            <a:avLst/>
          </a:prstGeom>
          <a:noFill/>
        </p:spPr>
        <p:txBody>
          <a:bodyPr wrap="square" rtlCol="0">
            <a:spAutoFit/>
          </a:bodyPr>
          <a:lstStyle/>
          <a:p>
            <a:pPr algn="r"/>
            <a:r>
              <a:rPr lang="en-US" sz="4200" b="1" dirty="0">
                <a:latin typeface="Arial" charset="0"/>
              </a:rPr>
              <a:t>Animal</a:t>
            </a:r>
          </a:p>
        </p:txBody>
      </p:sp>
    </p:spTree>
    <p:extLst>
      <p:ext uri="{BB962C8B-B14F-4D97-AF65-F5344CB8AC3E}">
        <p14:creationId xmlns:p14="http://schemas.microsoft.com/office/powerpoint/2010/main" val="275755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Save the isolate</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215762"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56202"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B</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54043"/>
            <a:ext cx="14663000" cy="2468112"/>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This isolate has several microbiology alerts</a:t>
            </a:r>
          </a:p>
          <a:p>
            <a:pPr marL="571500" indent="-571500" algn="l">
              <a:lnSpc>
                <a:spcPts val="4936"/>
              </a:lnSpc>
              <a:buFont typeface="Arial" panose="020B0604020202020204" pitchFamily="34" charset="0"/>
              <a:buChar char="•"/>
            </a:pPr>
            <a:r>
              <a:rPr lang="en-US" sz="3526" spc="-7" dirty="0">
                <a:solidFill>
                  <a:srgbClr val="0B3A7F"/>
                </a:solidFill>
                <a:latin typeface="Montserrat"/>
              </a:rPr>
              <a:t>Imipenem resistance</a:t>
            </a:r>
          </a:p>
          <a:p>
            <a:pPr marL="571500" indent="-571500" algn="l">
              <a:lnSpc>
                <a:spcPts val="4936"/>
              </a:lnSpc>
              <a:buFont typeface="Arial" panose="020B0604020202020204" pitchFamily="34" charset="0"/>
              <a:buChar char="•"/>
            </a:pPr>
            <a:r>
              <a:rPr lang="en-US" sz="3526" spc="-7" dirty="0">
                <a:solidFill>
                  <a:srgbClr val="0B3A7F"/>
                </a:solidFill>
                <a:latin typeface="Montserrat"/>
              </a:rPr>
              <a:t>Ceftriaxone resistance – Possible ESBL producer</a:t>
            </a:r>
          </a:p>
          <a:p>
            <a:pPr marL="571500" indent="-571500" algn="l">
              <a:lnSpc>
                <a:spcPts val="4936"/>
              </a:lnSpc>
              <a:buFont typeface="Arial" panose="020B0604020202020204" pitchFamily="34" charset="0"/>
              <a:buChar char="•"/>
            </a:pPr>
            <a:r>
              <a:rPr lang="en-US" sz="3526" spc="-7" dirty="0">
                <a:solidFill>
                  <a:srgbClr val="0B3A7F"/>
                </a:solidFill>
                <a:latin typeface="Montserrat"/>
              </a:rPr>
              <a:t>Quality alert - Ampicillin susceptible and </a:t>
            </a:r>
            <a:r>
              <a:rPr lang="en-US" sz="3526" spc="-7" dirty="0" err="1">
                <a:solidFill>
                  <a:srgbClr val="0B3A7F"/>
                </a:solidFill>
                <a:latin typeface="Montserrat"/>
              </a:rPr>
              <a:t>Amox</a:t>
            </a:r>
            <a:r>
              <a:rPr lang="en-US" sz="3526" spc="-7" dirty="0">
                <a:solidFill>
                  <a:srgbClr val="0B3A7F"/>
                </a:solidFill>
                <a:latin typeface="Montserrat"/>
              </a:rPr>
              <a:t>/</a:t>
            </a:r>
            <a:r>
              <a:rPr lang="en-US" sz="3526" spc="-7" dirty="0" err="1">
                <a:solidFill>
                  <a:srgbClr val="0B3A7F"/>
                </a:solidFill>
                <a:latin typeface="Montserrat"/>
              </a:rPr>
              <a:t>Clav</a:t>
            </a:r>
            <a:r>
              <a:rPr lang="en-US" sz="3526" spc="-7" dirty="0">
                <a:solidFill>
                  <a:srgbClr val="0B3A7F"/>
                </a:solidFill>
                <a:latin typeface="Montserrat"/>
              </a:rPr>
              <a:t> resistant</a:t>
            </a:r>
          </a:p>
        </p:txBody>
      </p:sp>
      <p:pic>
        <p:nvPicPr>
          <p:cNvPr id="3" name="Picture 2">
            <a:extLst>
              <a:ext uri="{FF2B5EF4-FFF2-40B4-BE49-F238E27FC236}">
                <a16:creationId xmlns:a16="http://schemas.microsoft.com/office/drawing/2014/main" id="{45DCADE6-EE18-5465-C1BB-EB34EF16E078}"/>
              </a:ext>
            </a:extLst>
          </p:cNvPr>
          <p:cNvPicPr>
            <a:picLocks noChangeAspect="1"/>
          </p:cNvPicPr>
          <p:nvPr/>
        </p:nvPicPr>
        <p:blipFill>
          <a:blip r:embed="rId6"/>
          <a:stretch>
            <a:fillRect/>
          </a:stretch>
        </p:blipFill>
        <p:spPr>
          <a:xfrm>
            <a:off x="3505200" y="4076700"/>
            <a:ext cx="10287000" cy="6001859"/>
          </a:xfrm>
          <a:prstGeom prst="rect">
            <a:avLst/>
          </a:prstGeom>
        </p:spPr>
      </p:pic>
    </p:spTree>
    <p:extLst>
      <p:ext uri="{BB962C8B-B14F-4D97-AF65-F5344CB8AC3E}">
        <p14:creationId xmlns:p14="http://schemas.microsoft.com/office/powerpoint/2010/main" val="339540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353906" y="-40305"/>
            <a:ext cx="15492068"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View and modify the database</a:t>
            </a:r>
          </a:p>
        </p:txBody>
      </p:sp>
      <p:sp>
        <p:nvSpPr>
          <p:cNvPr id="6" name="Freeform 6"/>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pic>
        <p:nvPicPr>
          <p:cNvPr id="10" name="Picture 9">
            <a:extLst>
              <a:ext uri="{FF2B5EF4-FFF2-40B4-BE49-F238E27FC236}">
                <a16:creationId xmlns:a16="http://schemas.microsoft.com/office/drawing/2014/main" id="{1D349327-A95E-89B1-DDFB-F44E71F4DEB2}"/>
              </a:ext>
            </a:extLst>
          </p:cNvPr>
          <p:cNvPicPr>
            <a:picLocks noChangeAspect="1"/>
          </p:cNvPicPr>
          <p:nvPr/>
        </p:nvPicPr>
        <p:blipFill>
          <a:blip r:embed="rId6"/>
          <a:stretch>
            <a:fillRect/>
          </a:stretch>
        </p:blipFill>
        <p:spPr>
          <a:xfrm>
            <a:off x="2133600" y="3543300"/>
            <a:ext cx="15081532" cy="5791200"/>
          </a:xfrm>
          <a:prstGeom prst="rect">
            <a:avLst/>
          </a:prstGeom>
        </p:spPr>
      </p:pic>
      <p:sp>
        <p:nvSpPr>
          <p:cNvPr id="11" name="TextBox 4">
            <a:extLst>
              <a:ext uri="{FF2B5EF4-FFF2-40B4-BE49-F238E27FC236}">
                <a16:creationId xmlns:a16="http://schemas.microsoft.com/office/drawing/2014/main" id="{3718DB9F-66C5-4296-994C-E611866171D4}"/>
              </a:ext>
            </a:extLst>
          </p:cNvPr>
          <p:cNvSpPr txBox="1"/>
          <p:nvPr/>
        </p:nvSpPr>
        <p:spPr>
          <a:xfrm>
            <a:off x="1981200" y="1341343"/>
            <a:ext cx="14663000" cy="1839734"/>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Use this screen to make changes to the database, search for records, or print out clinical reports.  When you finish, click on Continue.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3" name="TextBox 3"/>
          <p:cNvSpPr txBox="1"/>
          <p:nvPr/>
        </p:nvSpPr>
        <p:spPr>
          <a:xfrm>
            <a:off x="2218963" y="1457771"/>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Create a new data file</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3" y="2589016"/>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Entering and editing data</a:t>
            </a:r>
          </a:p>
        </p:txBody>
      </p:sp>
      <p:sp>
        <p:nvSpPr>
          <p:cNvPr id="17" name="TextBox 17"/>
          <p:cNvSpPr txBox="1"/>
          <p:nvPr/>
        </p:nvSpPr>
        <p:spPr>
          <a:xfrm>
            <a:off x="2218963" y="3722034"/>
            <a:ext cx="11094552" cy="1723568"/>
          </a:xfrm>
          <a:prstGeom prst="rect">
            <a:avLst/>
          </a:prstGeom>
        </p:spPr>
        <p:txBody>
          <a:bodyPr lIns="0" tIns="0" rIns="0" bIns="0" rtlCol="0" anchor="t">
            <a:spAutoFit/>
          </a:bodyPr>
          <a:lstStyle/>
          <a:p>
            <a:pPr>
              <a:lnSpc>
                <a:spcPts val="7068"/>
              </a:lnSpc>
            </a:pPr>
            <a:r>
              <a:rPr lang="en-US" sz="4200" b="1" spc="-8" dirty="0">
                <a:solidFill>
                  <a:srgbClr val="0B3A7F"/>
                </a:solidFill>
                <a:latin typeface="Montserrat"/>
              </a:rPr>
              <a:t>Opening an existing data file</a:t>
            </a:r>
          </a:p>
          <a:p>
            <a:pPr algn="l">
              <a:lnSpc>
                <a:spcPts val="7068"/>
              </a:lnSpc>
            </a:pPr>
            <a:endParaRPr lang="en-US" sz="4200" spc="-8" dirty="0">
              <a:solidFill>
                <a:srgbClr val="0B3A7F"/>
              </a:solidFill>
              <a:latin typeface="Montserrat"/>
            </a:endParaRP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Importing data with BacLink</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Clinical reports</a:t>
            </a:r>
          </a:p>
        </p:txBody>
      </p:sp>
    </p:spTree>
    <p:extLst>
      <p:ext uri="{BB962C8B-B14F-4D97-AF65-F5344CB8AC3E}">
        <p14:creationId xmlns:p14="http://schemas.microsoft.com/office/powerpoint/2010/main" val="41050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49738" y="22717"/>
            <a:ext cx="11556662"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Open data file</a:t>
            </a:r>
          </a:p>
        </p:txBody>
      </p:sp>
      <p:sp>
        <p:nvSpPr>
          <p:cNvPr id="4" name="TextBox 4"/>
          <p:cNvSpPr txBox="1"/>
          <p:nvPr/>
        </p:nvSpPr>
        <p:spPr>
          <a:xfrm>
            <a:off x="1981200" y="1179500"/>
            <a:ext cx="14554200" cy="3323667"/>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Montserrat"/>
              </a:rPr>
              <a:t>If you see the name of the file that you would like to open, then click on it.</a:t>
            </a:r>
          </a:p>
          <a:p>
            <a:pPr algn="l">
              <a:lnSpc>
                <a:spcPts val="6616"/>
              </a:lnSpc>
            </a:pPr>
            <a:r>
              <a:rPr lang="en-US" sz="4726" spc="-9" dirty="0">
                <a:solidFill>
                  <a:srgbClr val="0B3A7F"/>
                </a:solidFill>
                <a:latin typeface="Montserrat"/>
              </a:rPr>
              <a:t>If you do not see the file, then select Open data file.</a:t>
            </a:r>
          </a:p>
        </p:txBody>
      </p:sp>
      <p:sp>
        <p:nvSpPr>
          <p:cNvPr id="5" name="Freeform 5"/>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Freeform 7"/>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C</a:t>
            </a:r>
          </a:p>
        </p:txBody>
      </p:sp>
      <p:pic>
        <p:nvPicPr>
          <p:cNvPr id="10" name="Picture 9">
            <a:extLst>
              <a:ext uri="{FF2B5EF4-FFF2-40B4-BE49-F238E27FC236}">
                <a16:creationId xmlns:a16="http://schemas.microsoft.com/office/drawing/2014/main" id="{6D305F2E-5CFE-5D39-2C07-595B134506B0}"/>
              </a:ext>
            </a:extLst>
          </p:cNvPr>
          <p:cNvPicPr>
            <a:picLocks noChangeAspect="1"/>
          </p:cNvPicPr>
          <p:nvPr/>
        </p:nvPicPr>
        <p:blipFill>
          <a:blip r:embed="rId6"/>
          <a:stretch>
            <a:fillRect/>
          </a:stretch>
        </p:blipFill>
        <p:spPr>
          <a:xfrm>
            <a:off x="9723253" y="4922599"/>
            <a:ext cx="7373232" cy="4941306"/>
          </a:xfrm>
          <a:prstGeom prst="rect">
            <a:avLst/>
          </a:prstGeom>
        </p:spPr>
      </p:pic>
      <p:pic>
        <p:nvPicPr>
          <p:cNvPr id="12" name="Picture 11">
            <a:extLst>
              <a:ext uri="{FF2B5EF4-FFF2-40B4-BE49-F238E27FC236}">
                <a16:creationId xmlns:a16="http://schemas.microsoft.com/office/drawing/2014/main" id="{A3238F2A-18F6-BF2B-9309-272DD047B22A}"/>
              </a:ext>
            </a:extLst>
          </p:cNvPr>
          <p:cNvPicPr>
            <a:picLocks noChangeAspect="1"/>
          </p:cNvPicPr>
          <p:nvPr/>
        </p:nvPicPr>
        <p:blipFill>
          <a:blip r:embed="rId7"/>
          <a:stretch>
            <a:fillRect/>
          </a:stretch>
        </p:blipFill>
        <p:spPr>
          <a:xfrm>
            <a:off x="1798453" y="4932107"/>
            <a:ext cx="7373233" cy="49313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3" name="TextBox 3"/>
          <p:cNvSpPr txBox="1"/>
          <p:nvPr/>
        </p:nvSpPr>
        <p:spPr>
          <a:xfrm>
            <a:off x="2218963" y="1457771"/>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Create a new data file</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3" y="2589016"/>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Entering and editing data</a:t>
            </a:r>
          </a:p>
        </p:txBody>
      </p:sp>
      <p:sp>
        <p:nvSpPr>
          <p:cNvPr id="17" name="TextBox 17"/>
          <p:cNvSpPr txBox="1"/>
          <p:nvPr/>
        </p:nvSpPr>
        <p:spPr>
          <a:xfrm>
            <a:off x="2218963" y="3722034"/>
            <a:ext cx="11094552" cy="1723568"/>
          </a:xfrm>
          <a:prstGeom prst="rect">
            <a:avLst/>
          </a:prstGeom>
        </p:spPr>
        <p:txBody>
          <a:bodyPr lIns="0" tIns="0" rIns="0" bIns="0" rtlCol="0" anchor="t">
            <a:spAutoFit/>
          </a:bodyPr>
          <a:lstStyle/>
          <a:p>
            <a:pPr>
              <a:lnSpc>
                <a:spcPts val="7068"/>
              </a:lnSpc>
            </a:pPr>
            <a:r>
              <a:rPr lang="en-US" sz="4200" spc="-8">
                <a:solidFill>
                  <a:srgbClr val="0B3A7F"/>
                </a:solidFill>
                <a:latin typeface="Montserrat"/>
              </a:rPr>
              <a:t>Opening an existing data file</a:t>
            </a:r>
          </a:p>
          <a:p>
            <a:pPr algn="l">
              <a:lnSpc>
                <a:spcPts val="7068"/>
              </a:lnSpc>
            </a:pPr>
            <a:endParaRPr lang="en-US" sz="4200" spc="-8">
              <a:solidFill>
                <a:srgbClr val="0B3A7F"/>
              </a:solidFill>
              <a:latin typeface="Montserrat"/>
            </a:endParaRP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Importing data with BacLink</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Clinical reports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174699" y="22717"/>
            <a:ext cx="16967659" cy="2228221"/>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 -&gt; Opening an existing data file</a:t>
            </a:r>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TextBox 7"/>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C</a:t>
            </a:r>
          </a:p>
        </p:txBody>
      </p:sp>
      <p:pic>
        <p:nvPicPr>
          <p:cNvPr id="9" name="Picture 8">
            <a:extLst>
              <a:ext uri="{FF2B5EF4-FFF2-40B4-BE49-F238E27FC236}">
                <a16:creationId xmlns:a16="http://schemas.microsoft.com/office/drawing/2014/main" id="{0D818EAD-C7AA-6BCD-8E87-76C6621DFEB8}"/>
              </a:ext>
            </a:extLst>
          </p:cNvPr>
          <p:cNvPicPr>
            <a:picLocks noChangeAspect="1"/>
          </p:cNvPicPr>
          <p:nvPr/>
        </p:nvPicPr>
        <p:blipFill>
          <a:blip r:embed="rId6"/>
          <a:stretch>
            <a:fillRect/>
          </a:stretch>
        </p:blipFill>
        <p:spPr>
          <a:xfrm>
            <a:off x="3317915" y="2552700"/>
            <a:ext cx="11652170" cy="73104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
            <a:extLst>
              <a:ext uri="{FF2B5EF4-FFF2-40B4-BE49-F238E27FC236}">
                <a16:creationId xmlns:a16="http://schemas.microsoft.com/office/drawing/2014/main" id="{392CAFDC-8C1A-6D5B-E28D-213DE180AB66}"/>
              </a:ext>
            </a:extLst>
          </p:cNvPr>
          <p:cNvSpPr/>
          <p:nvPr/>
        </p:nvSpPr>
        <p:spPr>
          <a:xfrm>
            <a:off x="2753706" y="2406290"/>
            <a:ext cx="13324494" cy="7461610"/>
          </a:xfrm>
          <a:custGeom>
            <a:avLst/>
            <a:gdLst/>
            <a:ahLst/>
            <a:cxnLst/>
            <a:rect l="l" t="t" r="r" b="b"/>
            <a:pathLst>
              <a:path w="10982325" h="5943600">
                <a:moveTo>
                  <a:pt x="0" y="0"/>
                </a:moveTo>
                <a:lnTo>
                  <a:pt x="10982325" y="0"/>
                </a:lnTo>
                <a:lnTo>
                  <a:pt x="10982325" y="5943600"/>
                </a:lnTo>
                <a:lnTo>
                  <a:pt x="0" y="5943600"/>
                </a:lnTo>
                <a:lnTo>
                  <a:pt x="0" y="0"/>
                </a:lnTo>
                <a:close/>
              </a:path>
            </a:pathLst>
          </a:custGeom>
          <a:blipFill>
            <a:blip r:embed="rId2"/>
            <a:stretch>
              <a:fillRect/>
            </a:stretch>
          </a:blipFill>
        </p:spPr>
        <p:txBody>
          <a:bodyPr/>
          <a:lstStyle/>
          <a:p>
            <a:endParaRPr lang="en-US"/>
          </a:p>
        </p:txBody>
      </p:sp>
      <p:sp>
        <p:nvSpPr>
          <p:cNvPr id="2" name="Freeform 2"/>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174699" y="22717"/>
            <a:ext cx="16967659" cy="2228221"/>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 -&gt; Opening an existing data file</a:t>
            </a:r>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TextBox 7"/>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C</a:t>
            </a:r>
          </a:p>
        </p:txBody>
      </p:sp>
      <p:sp>
        <p:nvSpPr>
          <p:cNvPr id="10" name="Rectangle: Rounded Corners 9">
            <a:extLst>
              <a:ext uri="{FF2B5EF4-FFF2-40B4-BE49-F238E27FC236}">
                <a16:creationId xmlns:a16="http://schemas.microsoft.com/office/drawing/2014/main" id="{46DCCDA1-EBD3-2471-68CD-9F4BABD71721}"/>
              </a:ext>
            </a:extLst>
          </p:cNvPr>
          <p:cNvSpPr/>
          <p:nvPr/>
        </p:nvSpPr>
        <p:spPr bwMode="auto">
          <a:xfrm>
            <a:off x="8458200" y="2463820"/>
            <a:ext cx="1703313" cy="1703315"/>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3" name="TextBox 3"/>
          <p:cNvSpPr txBox="1"/>
          <p:nvPr/>
        </p:nvSpPr>
        <p:spPr>
          <a:xfrm>
            <a:off x="2218963" y="1457771"/>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Create a new data file</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3" y="2589016"/>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Entering and editing data</a:t>
            </a:r>
          </a:p>
        </p:txBody>
      </p:sp>
      <p:sp>
        <p:nvSpPr>
          <p:cNvPr id="17" name="TextBox 17"/>
          <p:cNvSpPr txBox="1"/>
          <p:nvPr/>
        </p:nvSpPr>
        <p:spPr>
          <a:xfrm>
            <a:off x="2218963" y="3722034"/>
            <a:ext cx="11094552" cy="1723568"/>
          </a:xfrm>
          <a:prstGeom prst="rect">
            <a:avLst/>
          </a:prstGeom>
        </p:spPr>
        <p:txBody>
          <a:bodyPr lIns="0" tIns="0" rIns="0" bIns="0" rtlCol="0" anchor="t">
            <a:spAutoFit/>
          </a:bodyPr>
          <a:lstStyle/>
          <a:p>
            <a:pPr>
              <a:lnSpc>
                <a:spcPts val="7068"/>
              </a:lnSpc>
            </a:pPr>
            <a:r>
              <a:rPr lang="en-US" sz="4200" spc="-8">
                <a:solidFill>
                  <a:srgbClr val="0B3A7F"/>
                </a:solidFill>
                <a:latin typeface="Montserrat"/>
              </a:rPr>
              <a:t>Opening an existing data file</a:t>
            </a:r>
          </a:p>
          <a:p>
            <a:pPr algn="l">
              <a:lnSpc>
                <a:spcPts val="7068"/>
              </a:lnSpc>
            </a:pPr>
            <a:endParaRPr lang="en-US" sz="4200" spc="-8">
              <a:solidFill>
                <a:srgbClr val="0B3A7F"/>
              </a:solidFill>
              <a:latin typeface="Montserrat"/>
            </a:endParaRP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Importing data with BacLink</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Clinical reports</a:t>
            </a:r>
          </a:p>
        </p:txBody>
      </p:sp>
    </p:spTree>
    <p:extLst>
      <p:ext uri="{BB962C8B-B14F-4D97-AF65-F5344CB8AC3E}">
        <p14:creationId xmlns:p14="http://schemas.microsoft.com/office/powerpoint/2010/main" val="74429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C37153-4954-448A-9D08-BF51F8D02770}"/>
              </a:ext>
            </a:extLst>
          </p:cNvPr>
          <p:cNvPicPr>
            <a:picLocks noChangeAspect="1"/>
          </p:cNvPicPr>
          <p:nvPr/>
        </p:nvPicPr>
        <p:blipFill>
          <a:blip r:embed="rId2"/>
          <a:stretch>
            <a:fillRect/>
          </a:stretch>
        </p:blipFill>
        <p:spPr>
          <a:xfrm>
            <a:off x="6019800" y="2400300"/>
            <a:ext cx="4514271" cy="3771871"/>
          </a:xfrm>
          <a:prstGeom prst="rect">
            <a:avLst/>
          </a:prstGeom>
        </p:spPr>
      </p:pic>
      <p:sp>
        <p:nvSpPr>
          <p:cNvPr id="2" name="Freeform 2"/>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81000" y="3250908"/>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en-US" dirty="0"/>
              <a:t>DD</a:t>
            </a:r>
          </a:p>
        </p:txBody>
      </p:sp>
      <p:sp>
        <p:nvSpPr>
          <p:cNvPr id="5" name="TextBox 5"/>
          <p:cNvSpPr txBox="1"/>
          <p:nvPr/>
        </p:nvSpPr>
        <p:spPr>
          <a:xfrm>
            <a:off x="1524000" y="265131"/>
            <a:ext cx="16967659"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Printing results</a:t>
            </a:r>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TextBox 7"/>
          <p:cNvSpPr txBox="1"/>
          <p:nvPr/>
        </p:nvSpPr>
        <p:spPr>
          <a:xfrm>
            <a:off x="621440" y="28575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
        <p:nvSpPr>
          <p:cNvPr id="10" name="Rectangle: Rounded Corners 9">
            <a:extLst>
              <a:ext uri="{FF2B5EF4-FFF2-40B4-BE49-F238E27FC236}">
                <a16:creationId xmlns:a16="http://schemas.microsoft.com/office/drawing/2014/main" id="{46DCCDA1-EBD3-2471-68CD-9F4BABD71721}"/>
              </a:ext>
            </a:extLst>
          </p:cNvPr>
          <p:cNvSpPr/>
          <p:nvPr/>
        </p:nvSpPr>
        <p:spPr bwMode="auto">
          <a:xfrm>
            <a:off x="5884452" y="4076599"/>
            <a:ext cx="4859748" cy="59700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pic>
        <p:nvPicPr>
          <p:cNvPr id="14" name="Picture 13">
            <a:extLst>
              <a:ext uri="{FF2B5EF4-FFF2-40B4-BE49-F238E27FC236}">
                <a16:creationId xmlns:a16="http://schemas.microsoft.com/office/drawing/2014/main" id="{94B774E8-835D-5B67-7956-2F885F7DE960}"/>
              </a:ext>
            </a:extLst>
          </p:cNvPr>
          <p:cNvPicPr>
            <a:picLocks noChangeAspect="1"/>
          </p:cNvPicPr>
          <p:nvPr/>
        </p:nvPicPr>
        <p:blipFill>
          <a:blip r:embed="rId7"/>
          <a:stretch>
            <a:fillRect/>
          </a:stretch>
        </p:blipFill>
        <p:spPr>
          <a:xfrm>
            <a:off x="5324383" y="7191821"/>
            <a:ext cx="12543160" cy="2295079"/>
          </a:xfrm>
          <a:prstGeom prst="rect">
            <a:avLst/>
          </a:prstGeom>
        </p:spPr>
      </p:pic>
      <p:sp>
        <p:nvSpPr>
          <p:cNvPr id="15" name="TextBox 14">
            <a:extLst>
              <a:ext uri="{FF2B5EF4-FFF2-40B4-BE49-F238E27FC236}">
                <a16:creationId xmlns:a16="http://schemas.microsoft.com/office/drawing/2014/main" id="{D7BA8E98-E12F-BB5D-EB6C-2A0E0A84F902}"/>
              </a:ext>
            </a:extLst>
          </p:cNvPr>
          <p:cNvSpPr txBox="1"/>
          <p:nvPr/>
        </p:nvSpPr>
        <p:spPr>
          <a:xfrm>
            <a:off x="1981200" y="2705100"/>
            <a:ext cx="2926772" cy="738664"/>
          </a:xfrm>
          <a:prstGeom prst="rect">
            <a:avLst/>
          </a:prstGeom>
          <a:noFill/>
        </p:spPr>
        <p:txBody>
          <a:bodyPr wrap="square" rtlCol="0">
            <a:spAutoFit/>
          </a:bodyPr>
          <a:lstStyle/>
          <a:p>
            <a:pPr algn="r"/>
            <a:r>
              <a:rPr lang="en-US" sz="4200" b="1" dirty="0">
                <a:latin typeface="Arial" charset="0"/>
              </a:rPr>
              <a:t>Data entry</a:t>
            </a:r>
          </a:p>
        </p:txBody>
      </p:sp>
      <p:sp>
        <p:nvSpPr>
          <p:cNvPr id="16" name="TextBox 15">
            <a:extLst>
              <a:ext uri="{FF2B5EF4-FFF2-40B4-BE49-F238E27FC236}">
                <a16:creationId xmlns:a16="http://schemas.microsoft.com/office/drawing/2014/main" id="{FFB38E49-4C88-D3E9-F71E-3BA440391112}"/>
              </a:ext>
            </a:extLst>
          </p:cNvPr>
          <p:cNvSpPr txBox="1"/>
          <p:nvPr/>
        </p:nvSpPr>
        <p:spPr>
          <a:xfrm>
            <a:off x="315605" y="7529036"/>
            <a:ext cx="4713595" cy="738664"/>
          </a:xfrm>
          <a:prstGeom prst="rect">
            <a:avLst/>
          </a:prstGeom>
          <a:noFill/>
        </p:spPr>
        <p:txBody>
          <a:bodyPr wrap="square" rtlCol="0">
            <a:spAutoFit/>
          </a:bodyPr>
          <a:lstStyle/>
          <a:p>
            <a:pPr algn="r"/>
            <a:r>
              <a:rPr lang="en-US" sz="4200" b="1" dirty="0">
                <a:latin typeface="Arial" charset="0"/>
              </a:rPr>
              <a:t>View database</a:t>
            </a:r>
          </a:p>
        </p:txBody>
      </p:sp>
      <p:sp>
        <p:nvSpPr>
          <p:cNvPr id="17" name="Rectangle: Rounded Corners 16">
            <a:extLst>
              <a:ext uri="{FF2B5EF4-FFF2-40B4-BE49-F238E27FC236}">
                <a16:creationId xmlns:a16="http://schemas.microsoft.com/office/drawing/2014/main" id="{EFC852E4-3D0C-EF29-4434-B165C4E39DCF}"/>
              </a:ext>
            </a:extLst>
          </p:cNvPr>
          <p:cNvSpPr/>
          <p:nvPr/>
        </p:nvSpPr>
        <p:spPr bwMode="auto">
          <a:xfrm>
            <a:off x="14173200" y="7442099"/>
            <a:ext cx="2061008" cy="59700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Tree>
    <p:extLst>
      <p:ext uri="{BB962C8B-B14F-4D97-AF65-F5344CB8AC3E}">
        <p14:creationId xmlns:p14="http://schemas.microsoft.com/office/powerpoint/2010/main" val="34641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121575" y="1370819"/>
            <a:ext cx="14742841" cy="2477281"/>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Montserrat"/>
              </a:rPr>
              <a:t>You have the option to print out reports or to modify the content and formatting of the reports.</a:t>
            </a:r>
          </a:p>
        </p:txBody>
      </p:sp>
      <p:sp>
        <p:nvSpPr>
          <p:cNvPr id="6" name="TextBox 6"/>
          <p:cNvSpPr txBox="1"/>
          <p:nvPr/>
        </p:nvSpPr>
        <p:spPr>
          <a:xfrm>
            <a:off x="1423583" y="-40305"/>
            <a:ext cx="13816417"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Clinical reports</a:t>
            </a:r>
          </a:p>
        </p:txBody>
      </p:sp>
      <p:sp>
        <p:nvSpPr>
          <p:cNvPr id="7" name="Freeform 7"/>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9" name="Freeform 9"/>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pic>
        <p:nvPicPr>
          <p:cNvPr id="12" name="Picture 11">
            <a:extLst>
              <a:ext uri="{FF2B5EF4-FFF2-40B4-BE49-F238E27FC236}">
                <a16:creationId xmlns:a16="http://schemas.microsoft.com/office/drawing/2014/main" id="{27B08E9D-2FFC-D9FD-1430-3D55BB7F3910}"/>
              </a:ext>
            </a:extLst>
          </p:cNvPr>
          <p:cNvPicPr>
            <a:picLocks noChangeAspect="1"/>
          </p:cNvPicPr>
          <p:nvPr/>
        </p:nvPicPr>
        <p:blipFill>
          <a:blip r:embed="rId6"/>
          <a:stretch>
            <a:fillRect/>
          </a:stretch>
        </p:blipFill>
        <p:spPr>
          <a:xfrm>
            <a:off x="3276600" y="4229100"/>
            <a:ext cx="12801502" cy="5033963"/>
          </a:xfrm>
          <a:prstGeom prst="rect">
            <a:avLst/>
          </a:prstGeom>
        </p:spPr>
      </p:pic>
      <p:sp>
        <p:nvSpPr>
          <p:cNvPr id="13" name="Rectangle: Rounded Corners 12">
            <a:extLst>
              <a:ext uri="{FF2B5EF4-FFF2-40B4-BE49-F238E27FC236}">
                <a16:creationId xmlns:a16="http://schemas.microsoft.com/office/drawing/2014/main" id="{A6954E93-2D02-46F3-DE8F-C9466EC60D11}"/>
              </a:ext>
            </a:extLst>
          </p:cNvPr>
          <p:cNvSpPr/>
          <p:nvPr/>
        </p:nvSpPr>
        <p:spPr bwMode="auto">
          <a:xfrm>
            <a:off x="11218452" y="5031202"/>
            <a:ext cx="4859748" cy="140769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871820" y="1394922"/>
            <a:ext cx="5738779" cy="6339378"/>
          </a:xfrm>
          <a:custGeom>
            <a:avLst/>
            <a:gdLst/>
            <a:ahLst/>
            <a:cxnLst/>
            <a:rect l="l" t="t" r="r" b="b"/>
            <a:pathLst>
              <a:path w="5105400" h="5943600">
                <a:moveTo>
                  <a:pt x="0" y="0"/>
                </a:moveTo>
                <a:lnTo>
                  <a:pt x="5105400" y="0"/>
                </a:lnTo>
                <a:lnTo>
                  <a:pt x="5105400" y="5943600"/>
                </a:lnTo>
                <a:lnTo>
                  <a:pt x="0" y="5943600"/>
                </a:lnTo>
                <a:lnTo>
                  <a:pt x="0" y="0"/>
                </a:lnTo>
                <a:close/>
              </a:path>
            </a:pathLst>
          </a:custGeom>
          <a:blipFill>
            <a:blip r:embed="rId2"/>
            <a:stretch>
              <a:fillRect/>
            </a:stretch>
          </a:blipFill>
        </p:spPr>
        <p:txBody>
          <a:bodyPr/>
          <a:lstStyle/>
          <a:p>
            <a:endParaRPr lang="en-US" dirty="0"/>
          </a:p>
        </p:txBody>
      </p:sp>
      <p:sp>
        <p:nvSpPr>
          <p:cNvPr id="6" name="TextBox 6"/>
          <p:cNvSpPr txBox="1"/>
          <p:nvPr/>
        </p:nvSpPr>
        <p:spPr>
          <a:xfrm>
            <a:off x="3024899" y="8420100"/>
            <a:ext cx="15294949" cy="1595245"/>
          </a:xfrm>
          <a:prstGeom prst="rect">
            <a:avLst/>
          </a:prstGeom>
        </p:spPr>
        <p:txBody>
          <a:bodyPr wrap="square" lIns="0" tIns="0" rIns="0" bIns="0" rtlCol="0" anchor="t">
            <a:spAutoFit/>
          </a:bodyPr>
          <a:lstStyle/>
          <a:p>
            <a:pPr algn="l">
              <a:lnSpc>
                <a:spcPts val="6616"/>
              </a:lnSpc>
            </a:pPr>
            <a:r>
              <a:rPr lang="en-US" sz="3200" spc="-9" dirty="0">
                <a:solidFill>
                  <a:srgbClr val="0B3A7F"/>
                </a:solidFill>
                <a:latin typeface="Montserrat"/>
              </a:rPr>
              <a:t>You can send the report to a printer or to a PDF file.  If you select PDF, Windows will ask you to give a name to the new PDF file.</a:t>
            </a:r>
          </a:p>
        </p:txBody>
      </p:sp>
      <p:sp>
        <p:nvSpPr>
          <p:cNvPr id="7" name="TextBox 7"/>
          <p:cNvSpPr txBox="1"/>
          <p:nvPr/>
        </p:nvSpPr>
        <p:spPr>
          <a:xfrm>
            <a:off x="1417735" y="-40305"/>
            <a:ext cx="16717865"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Printing the clinical report</a:t>
            </a:r>
          </a:p>
        </p:txBody>
      </p:sp>
      <p:sp>
        <p:nvSpPr>
          <p:cNvPr id="8" name="Freeform 8"/>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
        <p:nvSpPr>
          <p:cNvPr id="12" name="Freeform 5">
            <a:extLst>
              <a:ext uri="{FF2B5EF4-FFF2-40B4-BE49-F238E27FC236}">
                <a16:creationId xmlns:a16="http://schemas.microsoft.com/office/drawing/2014/main" id="{BB6EC600-FA4D-2342-2DB7-9F35A34771E3}"/>
              </a:ext>
            </a:extLst>
          </p:cNvPr>
          <p:cNvSpPr/>
          <p:nvPr/>
        </p:nvSpPr>
        <p:spPr>
          <a:xfrm>
            <a:off x="9663083" y="1420322"/>
            <a:ext cx="7162800" cy="6553200"/>
          </a:xfrm>
          <a:custGeom>
            <a:avLst/>
            <a:gdLst/>
            <a:ahLst/>
            <a:cxnLst/>
            <a:rect l="l" t="t" r="r" b="b"/>
            <a:pathLst>
              <a:path w="6353175" h="5857875">
                <a:moveTo>
                  <a:pt x="0" y="0"/>
                </a:moveTo>
                <a:lnTo>
                  <a:pt x="6353175" y="0"/>
                </a:lnTo>
                <a:lnTo>
                  <a:pt x="6353175" y="5857875"/>
                </a:lnTo>
                <a:lnTo>
                  <a:pt x="0" y="5857875"/>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457575" y="4324350"/>
            <a:ext cx="10487025" cy="4248150"/>
          </a:xfrm>
          <a:custGeom>
            <a:avLst/>
            <a:gdLst/>
            <a:ahLst/>
            <a:cxnLst/>
            <a:rect l="l" t="t" r="r" b="b"/>
            <a:pathLst>
              <a:path w="10487025" h="4248150">
                <a:moveTo>
                  <a:pt x="0" y="0"/>
                </a:moveTo>
                <a:lnTo>
                  <a:pt x="10487025" y="0"/>
                </a:lnTo>
                <a:lnTo>
                  <a:pt x="10487025" y="4248150"/>
                </a:lnTo>
                <a:lnTo>
                  <a:pt x="0" y="424815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137366" y="1560499"/>
            <a:ext cx="15541034" cy="1630896"/>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Montserrat"/>
              </a:rPr>
              <a:t>You can use the below features to customize the content and formatting of the clinical reports.</a:t>
            </a:r>
          </a:p>
        </p:txBody>
      </p:sp>
      <p:sp>
        <p:nvSpPr>
          <p:cNvPr id="7" name="TextBox 7"/>
          <p:cNvSpPr txBox="1"/>
          <p:nvPr/>
        </p:nvSpPr>
        <p:spPr>
          <a:xfrm>
            <a:off x="1905000" y="-40305"/>
            <a:ext cx="13816417"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Modifying the clinical report</a:t>
            </a:r>
          </a:p>
        </p:txBody>
      </p:sp>
      <p:sp>
        <p:nvSpPr>
          <p:cNvPr id="8" name="Freeform 8"/>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3286125" y="2874433"/>
            <a:ext cx="11496675" cy="5057775"/>
          </a:xfrm>
          <a:custGeom>
            <a:avLst/>
            <a:gdLst/>
            <a:ahLst/>
            <a:cxnLst/>
            <a:rect l="l" t="t" r="r" b="b"/>
            <a:pathLst>
              <a:path w="11496675" h="5057775">
                <a:moveTo>
                  <a:pt x="0" y="0"/>
                </a:moveTo>
                <a:lnTo>
                  <a:pt x="11496675" y="0"/>
                </a:lnTo>
                <a:lnTo>
                  <a:pt x="11496675" y="5057775"/>
                </a:lnTo>
                <a:lnTo>
                  <a:pt x="0" y="5057775"/>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728383" y="-40305"/>
            <a:ext cx="13816417"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Modifying the report header</a:t>
            </a:r>
          </a:p>
        </p:txBody>
      </p:sp>
      <p:sp>
        <p:nvSpPr>
          <p:cNvPr id="9" name="Freeform 9"/>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11" name="Freeform 11"/>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168828" y="35257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4572000" y="1714500"/>
            <a:ext cx="8305800" cy="8153400"/>
          </a:xfrm>
          <a:custGeom>
            <a:avLst/>
            <a:gdLst/>
            <a:ahLst/>
            <a:cxnLst/>
            <a:rect l="l" t="t" r="r" b="b"/>
            <a:pathLst>
              <a:path w="5629275" h="6096000">
                <a:moveTo>
                  <a:pt x="0" y="0"/>
                </a:moveTo>
                <a:lnTo>
                  <a:pt x="5629275" y="0"/>
                </a:lnTo>
                <a:lnTo>
                  <a:pt x="5629275" y="6096000"/>
                </a:lnTo>
                <a:lnTo>
                  <a:pt x="0" y="6096000"/>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676400" y="22717"/>
            <a:ext cx="13816417"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Modifying the data fields</a:t>
            </a:r>
          </a:p>
        </p:txBody>
      </p:sp>
      <p:sp>
        <p:nvSpPr>
          <p:cNvPr id="9" name="Freeform 9"/>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11" name="Freeform 11"/>
          <p:cNvSpPr/>
          <p:nvPr/>
        </p:nvSpPr>
        <p:spPr>
          <a:xfrm>
            <a:off x="928388" y="38352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TextBox 12"/>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3009900" y="2019300"/>
            <a:ext cx="13296900" cy="6172200"/>
          </a:xfrm>
          <a:custGeom>
            <a:avLst/>
            <a:gdLst/>
            <a:ahLst/>
            <a:cxnLst/>
            <a:rect l="l" t="t" r="r" b="b"/>
            <a:pathLst>
              <a:path w="11391900" h="5162550">
                <a:moveTo>
                  <a:pt x="0" y="0"/>
                </a:moveTo>
                <a:lnTo>
                  <a:pt x="11391900" y="0"/>
                </a:lnTo>
                <a:lnTo>
                  <a:pt x="11391900" y="5162550"/>
                </a:lnTo>
                <a:lnTo>
                  <a:pt x="0" y="5162550"/>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956983" y="-40305"/>
            <a:ext cx="13816417"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Modifying the report footer</a:t>
            </a:r>
          </a:p>
        </p:txBody>
      </p:sp>
      <p:sp>
        <p:nvSpPr>
          <p:cNvPr id="9" name="Freeform 9"/>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11" name="Freeform 11"/>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6258" y="1419571"/>
            <a:ext cx="14052280" cy="7627672"/>
          </a:xfrm>
          <a:custGeom>
            <a:avLst/>
            <a:gdLst/>
            <a:ahLst/>
            <a:cxnLst/>
            <a:rect l="l" t="t" r="r" b="b"/>
            <a:pathLst>
              <a:path w="14052280" h="7627672">
                <a:moveTo>
                  <a:pt x="0" y="0"/>
                </a:moveTo>
                <a:lnTo>
                  <a:pt x="14052280" y="0"/>
                </a:lnTo>
                <a:lnTo>
                  <a:pt x="14052280" y="7627672"/>
                </a:lnTo>
                <a:lnTo>
                  <a:pt x="0" y="762767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667353" y="22717"/>
            <a:ext cx="16315847"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Select your laboratory from the list</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Rectangle: Rounded Corners 7">
            <a:extLst>
              <a:ext uri="{FF2B5EF4-FFF2-40B4-BE49-F238E27FC236}">
                <a16:creationId xmlns:a16="http://schemas.microsoft.com/office/drawing/2014/main" id="{2938FFBF-F8AA-BF38-086B-45DFC6D8CFDD}"/>
              </a:ext>
            </a:extLst>
          </p:cNvPr>
          <p:cNvSpPr/>
          <p:nvPr/>
        </p:nvSpPr>
        <p:spPr>
          <a:xfrm>
            <a:off x="12725400" y="2890158"/>
            <a:ext cx="3436342" cy="533400"/>
          </a:xfrm>
          <a:prstGeom prst="roundRect">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3" name="TextBox 3"/>
          <p:cNvSpPr txBox="1"/>
          <p:nvPr/>
        </p:nvSpPr>
        <p:spPr>
          <a:xfrm>
            <a:off x="2218963" y="1457771"/>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Create a new data file</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3" y="2589016"/>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Entering and editing data</a:t>
            </a:r>
          </a:p>
        </p:txBody>
      </p:sp>
      <p:sp>
        <p:nvSpPr>
          <p:cNvPr id="17" name="TextBox 17"/>
          <p:cNvSpPr txBox="1"/>
          <p:nvPr/>
        </p:nvSpPr>
        <p:spPr>
          <a:xfrm>
            <a:off x="2218963" y="3722034"/>
            <a:ext cx="11094552" cy="1723568"/>
          </a:xfrm>
          <a:prstGeom prst="rect">
            <a:avLst/>
          </a:prstGeom>
        </p:spPr>
        <p:txBody>
          <a:bodyPr lIns="0" tIns="0" rIns="0" bIns="0" rtlCol="0" anchor="t">
            <a:spAutoFit/>
          </a:bodyPr>
          <a:lstStyle/>
          <a:p>
            <a:pPr>
              <a:lnSpc>
                <a:spcPts val="7068"/>
              </a:lnSpc>
            </a:pPr>
            <a:r>
              <a:rPr lang="en-US" sz="4200" spc="-8">
                <a:solidFill>
                  <a:srgbClr val="0B3A7F"/>
                </a:solidFill>
                <a:latin typeface="Montserrat"/>
              </a:rPr>
              <a:t>Opening an existing data file</a:t>
            </a:r>
          </a:p>
          <a:p>
            <a:pPr algn="l">
              <a:lnSpc>
                <a:spcPts val="7068"/>
              </a:lnSpc>
            </a:pPr>
            <a:endParaRPr lang="en-US" sz="4200" spc="-8">
              <a:solidFill>
                <a:srgbClr val="0B3A7F"/>
              </a:solidFill>
              <a:latin typeface="Montserrat"/>
            </a:endParaRP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Importing data with BacLink</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Clinical reports</a:t>
            </a:r>
          </a:p>
        </p:txBody>
      </p:sp>
    </p:spTree>
    <p:extLst>
      <p:ext uri="{BB962C8B-B14F-4D97-AF65-F5344CB8AC3E}">
        <p14:creationId xmlns:p14="http://schemas.microsoft.com/office/powerpoint/2010/main" val="1721490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510" y="22717"/>
            <a:ext cx="16556959" cy="2228221"/>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Module 3. Data entry -&gt; Importing data with BacLink</a:t>
            </a:r>
          </a:p>
        </p:txBody>
      </p:sp>
      <p:sp>
        <p:nvSpPr>
          <p:cNvPr id="3" name="Freeform 3"/>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5" name="Freeform 5"/>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938" y="2989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1676400" y="175113"/>
            <a:ext cx="18370240" cy="1068369"/>
          </a:xfrm>
          <a:prstGeom prst="rect">
            <a:avLst/>
          </a:prstGeom>
        </p:spPr>
        <p:txBody>
          <a:bodyPr lIns="0" tIns="0" rIns="0" bIns="0" rtlCol="0" anchor="t">
            <a:spAutoFit/>
          </a:bodyPr>
          <a:lstStyle/>
          <a:p>
            <a:pPr algn="l">
              <a:lnSpc>
                <a:spcPts val="8959"/>
              </a:lnSpc>
            </a:pPr>
            <a:r>
              <a:rPr lang="en-US" sz="6399" spc="-31" dirty="0">
                <a:solidFill>
                  <a:srgbClr val="0B3A7F"/>
                </a:solidFill>
                <a:latin typeface="Montserrat"/>
              </a:rPr>
              <a:t>Thank you for watching Module 3</a:t>
            </a:r>
          </a:p>
        </p:txBody>
      </p:sp>
      <p:sp>
        <p:nvSpPr>
          <p:cNvPr id="5" name="TextBox 5"/>
          <p:cNvSpPr txBox="1"/>
          <p:nvPr/>
        </p:nvSpPr>
        <p:spPr>
          <a:xfrm>
            <a:off x="2514600" y="1941500"/>
            <a:ext cx="15316200" cy="784510"/>
          </a:xfrm>
          <a:prstGeom prst="rect">
            <a:avLst/>
          </a:prstGeom>
        </p:spPr>
        <p:txBody>
          <a:bodyPr wrap="square" lIns="0" tIns="0" rIns="0" bIns="0" rtlCol="0" anchor="t">
            <a:spAutoFit/>
          </a:bodyPr>
          <a:lstStyle/>
          <a:p>
            <a:pPr algn="l">
              <a:lnSpc>
                <a:spcPts val="6616"/>
              </a:lnSpc>
            </a:pPr>
            <a:r>
              <a:rPr lang="en-US" sz="4726" spc="-23" dirty="0">
                <a:solidFill>
                  <a:srgbClr val="0B3A7F"/>
                </a:solidFill>
                <a:latin typeface="Montserrat"/>
              </a:rPr>
              <a:t>Up next. Module 4: Introduction to data analysis</a:t>
            </a:r>
          </a:p>
        </p:txBody>
      </p:sp>
      <p:sp>
        <p:nvSpPr>
          <p:cNvPr id="6" name="TextBox 6"/>
          <p:cNvSpPr txBox="1"/>
          <p:nvPr/>
        </p:nvSpPr>
        <p:spPr>
          <a:xfrm>
            <a:off x="428513" y="2856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2</a:t>
            </a:r>
          </a:p>
        </p:txBody>
      </p:sp>
      <p:sp>
        <p:nvSpPr>
          <p:cNvPr id="8" name="Freeform 3">
            <a:extLst>
              <a:ext uri="{FF2B5EF4-FFF2-40B4-BE49-F238E27FC236}">
                <a16:creationId xmlns:a16="http://schemas.microsoft.com/office/drawing/2014/main" id="{223E4BD3-B6E2-976A-D656-4A6F7FDC6BAE}"/>
              </a:ext>
            </a:extLst>
          </p:cNvPr>
          <p:cNvSpPr/>
          <p:nvPr/>
        </p:nvSpPr>
        <p:spPr>
          <a:xfrm>
            <a:off x="7037280" y="3216061"/>
            <a:ext cx="4213439" cy="4213439"/>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86812" y="1553929"/>
            <a:ext cx="13086588" cy="7780571"/>
          </a:xfrm>
          <a:custGeom>
            <a:avLst/>
            <a:gdLst/>
            <a:ahLst/>
            <a:cxnLst/>
            <a:rect l="l" t="t" r="r" b="b"/>
            <a:pathLst>
              <a:path w="13086588" h="7780571">
                <a:moveTo>
                  <a:pt x="0" y="0"/>
                </a:moveTo>
                <a:lnTo>
                  <a:pt x="13086588" y="0"/>
                </a:lnTo>
                <a:lnTo>
                  <a:pt x="13086588" y="7780572"/>
                </a:lnTo>
                <a:lnTo>
                  <a:pt x="0" y="778057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50766" y="19044"/>
            <a:ext cx="16832285" cy="1009656"/>
          </a:xfrm>
          <a:prstGeom prst="rect">
            <a:avLst/>
          </a:prstGeom>
        </p:spPr>
        <p:txBody>
          <a:bodyPr lIns="0" tIns="0" rIns="0" bIns="0" rtlCol="0" anchor="t">
            <a:spAutoFit/>
          </a:bodyPr>
          <a:lstStyle/>
          <a:p>
            <a:pPr algn="l">
              <a:lnSpc>
                <a:spcPts val="8399"/>
              </a:lnSpc>
            </a:pPr>
            <a:r>
              <a:rPr lang="en-US" sz="5999" spc="-11">
                <a:solidFill>
                  <a:srgbClr val="0B3A7F"/>
                </a:solidFill>
                <a:latin typeface="Montserrat"/>
              </a:rPr>
              <a:t>Click on "Data entry" and "New data file".  </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2826448"/>
            <a:ext cx="11180777" cy="7014691"/>
          </a:xfrm>
          <a:custGeom>
            <a:avLst/>
            <a:gdLst/>
            <a:ahLst/>
            <a:cxnLst/>
            <a:rect l="l" t="t" r="r" b="b"/>
            <a:pathLst>
              <a:path w="11180777" h="7014691">
                <a:moveTo>
                  <a:pt x="0" y="0"/>
                </a:moveTo>
                <a:lnTo>
                  <a:pt x="11180777" y="0"/>
                </a:lnTo>
                <a:lnTo>
                  <a:pt x="11180777" y="7014691"/>
                </a:lnTo>
                <a:lnTo>
                  <a:pt x="0" y="701469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a:solidFill>
                  <a:srgbClr val="0B3A7F"/>
                </a:solidFill>
                <a:latin typeface="Montserrat"/>
              </a:rPr>
              <a:t>Name and location of the new data file</a:t>
            </a:r>
          </a:p>
        </p:txBody>
      </p:sp>
      <p:sp>
        <p:nvSpPr>
          <p:cNvPr id="4" name="TextBox 4"/>
          <p:cNvSpPr txBox="1"/>
          <p:nvPr/>
        </p:nvSpPr>
        <p:spPr>
          <a:xfrm>
            <a:off x="2297235" y="1277713"/>
            <a:ext cx="14663000" cy="1211357"/>
          </a:xfrm>
          <a:prstGeom prst="rect">
            <a:avLst/>
          </a:prstGeom>
        </p:spPr>
        <p:txBody>
          <a:bodyPr lIns="0" tIns="0" rIns="0" bIns="0" rtlCol="0" anchor="t">
            <a:spAutoFit/>
          </a:bodyPr>
          <a:lstStyle/>
          <a:p>
            <a:pPr algn="l">
              <a:lnSpc>
                <a:spcPts val="4936"/>
              </a:lnSpc>
            </a:pPr>
            <a:r>
              <a:rPr lang="en-US" sz="3526" spc="-7" dirty="0">
                <a:solidFill>
                  <a:srgbClr val="0B3A7F"/>
                </a:solidFill>
                <a:latin typeface="Montserrat"/>
              </a:rPr>
              <a:t>Choose the file folder, for example C:\WHONET\Data</a:t>
            </a:r>
          </a:p>
          <a:p>
            <a:pPr algn="l">
              <a:lnSpc>
                <a:spcPts val="4936"/>
              </a:lnSpc>
            </a:pPr>
            <a:r>
              <a:rPr lang="en-US" sz="3526" spc="-7" dirty="0">
                <a:solidFill>
                  <a:srgbClr val="0B3A7F"/>
                </a:solidFill>
                <a:latin typeface="Montserrat"/>
              </a:rPr>
              <a:t>Choose the file name, for example, WHO-TST-2023.sqlite</a:t>
            </a:r>
          </a:p>
        </p:txBody>
      </p:sp>
      <p:sp>
        <p:nvSpPr>
          <p:cNvPr id="5" name="Freeform 5"/>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10" name="TextBox 10"/>
          <p:cNvSpPr txBox="1"/>
          <p:nvPr/>
        </p:nvSpPr>
        <p:spPr>
          <a:xfrm>
            <a:off x="13411200" y="3704634"/>
            <a:ext cx="4368741" cy="3096489"/>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Montserrat"/>
              </a:rPr>
              <a:t>You can save the data on:</a:t>
            </a:r>
          </a:p>
          <a:p>
            <a:pPr algn="l">
              <a:lnSpc>
                <a:spcPts val="4936"/>
              </a:lnSpc>
            </a:pPr>
            <a:r>
              <a:rPr lang="en-US" sz="3526" spc="-7" dirty="0">
                <a:solidFill>
                  <a:srgbClr val="0B3A7F"/>
                </a:solidFill>
                <a:latin typeface="Montserrat"/>
              </a:rPr>
              <a:t>- local hard drive</a:t>
            </a:r>
          </a:p>
          <a:p>
            <a:pPr algn="l">
              <a:lnSpc>
                <a:spcPts val="4936"/>
              </a:lnSpc>
            </a:pPr>
            <a:r>
              <a:rPr lang="en-US" sz="3526" spc="-7" dirty="0">
                <a:solidFill>
                  <a:srgbClr val="0B3A7F"/>
                </a:solidFill>
                <a:latin typeface="Montserrat"/>
              </a:rPr>
              <a:t>- network server</a:t>
            </a:r>
          </a:p>
          <a:p>
            <a:pPr algn="l">
              <a:lnSpc>
                <a:spcPts val="4936"/>
              </a:lnSpc>
            </a:pPr>
            <a:r>
              <a:rPr lang="en-US" sz="3526" spc="-7" dirty="0">
                <a:solidFill>
                  <a:srgbClr val="0B3A7F"/>
                </a:solidFill>
                <a:latin typeface="Montserrat"/>
              </a:rPr>
              <a:t>- cloud folder.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57400" y="188931"/>
            <a:ext cx="13990634"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Data entry form</a:t>
            </a:r>
          </a:p>
        </p:txBody>
      </p:sp>
      <p:sp>
        <p:nvSpPr>
          <p:cNvPr id="5" name="Freeform 5"/>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Freeform 7"/>
          <p:cNvSpPr/>
          <p:nvPr/>
        </p:nvSpPr>
        <p:spPr>
          <a:xfrm>
            <a:off x="596762" y="20826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837202" y="168925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A</a:t>
            </a:r>
          </a:p>
        </p:txBody>
      </p:sp>
      <p:pic>
        <p:nvPicPr>
          <p:cNvPr id="9" name="Picture 3">
            <a:extLst>
              <a:ext uri="{FF2B5EF4-FFF2-40B4-BE49-F238E27FC236}">
                <a16:creationId xmlns:a16="http://schemas.microsoft.com/office/drawing/2014/main" id="{2F80A60D-7DB0-7F74-2BD7-B60469FF8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2157" y="1485901"/>
            <a:ext cx="7886700" cy="818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Rounded Corners 28">
            <a:extLst>
              <a:ext uri="{FF2B5EF4-FFF2-40B4-BE49-F238E27FC236}">
                <a16:creationId xmlns:a16="http://schemas.microsoft.com/office/drawing/2014/main" id="{A39B8458-EFB7-56A7-71E0-7F5A22B3870C}"/>
              </a:ext>
            </a:extLst>
          </p:cNvPr>
          <p:cNvSpPr/>
          <p:nvPr/>
        </p:nvSpPr>
        <p:spPr bwMode="auto">
          <a:xfrm>
            <a:off x="4953000" y="1418365"/>
            <a:ext cx="3017522" cy="448535"/>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Tree>
    <p:extLst>
      <p:ext uri="{BB962C8B-B14F-4D97-AF65-F5344CB8AC3E}">
        <p14:creationId xmlns:p14="http://schemas.microsoft.com/office/powerpoint/2010/main" val="9710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Montserrat"/>
              </a:rPr>
              <a:t>Module 3. Data entry</a:t>
            </a:r>
          </a:p>
        </p:txBody>
      </p:sp>
      <p:sp>
        <p:nvSpPr>
          <p:cNvPr id="3" name="TextBox 3"/>
          <p:cNvSpPr txBox="1"/>
          <p:nvPr/>
        </p:nvSpPr>
        <p:spPr>
          <a:xfrm>
            <a:off x="2218963" y="1457771"/>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Create a new data file</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3" y="2589016"/>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Entering and editing data</a:t>
            </a:r>
          </a:p>
        </p:txBody>
      </p:sp>
      <p:sp>
        <p:nvSpPr>
          <p:cNvPr id="17" name="TextBox 17"/>
          <p:cNvSpPr txBox="1"/>
          <p:nvPr/>
        </p:nvSpPr>
        <p:spPr>
          <a:xfrm>
            <a:off x="2218963" y="3722034"/>
            <a:ext cx="11094552" cy="1723568"/>
          </a:xfrm>
          <a:prstGeom prst="rect">
            <a:avLst/>
          </a:prstGeom>
        </p:spPr>
        <p:txBody>
          <a:bodyPr lIns="0" tIns="0" rIns="0" bIns="0" rtlCol="0" anchor="t">
            <a:spAutoFit/>
          </a:bodyPr>
          <a:lstStyle/>
          <a:p>
            <a:pPr>
              <a:lnSpc>
                <a:spcPts val="7068"/>
              </a:lnSpc>
            </a:pPr>
            <a:r>
              <a:rPr lang="en-US" sz="4200" spc="-8">
                <a:solidFill>
                  <a:srgbClr val="0B3A7F"/>
                </a:solidFill>
                <a:latin typeface="Montserrat"/>
              </a:rPr>
              <a:t>Opening an existing data file</a:t>
            </a:r>
          </a:p>
          <a:p>
            <a:pPr algn="l">
              <a:lnSpc>
                <a:spcPts val="7068"/>
              </a:lnSpc>
            </a:pPr>
            <a:endParaRPr lang="en-US" sz="4200" spc="-8">
              <a:solidFill>
                <a:srgbClr val="0B3A7F"/>
              </a:solidFill>
              <a:latin typeface="Montserrat"/>
            </a:endParaRP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Importing data with BacLink</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a:solidFill>
                  <a:srgbClr val="0B3A7F"/>
                </a:solidFill>
                <a:latin typeface="Montserrat"/>
              </a:rPr>
              <a:t>Clinical reports</a:t>
            </a:r>
          </a:p>
        </p:txBody>
      </p:sp>
    </p:spTree>
    <p:extLst>
      <p:ext uri="{BB962C8B-B14F-4D97-AF65-F5344CB8AC3E}">
        <p14:creationId xmlns:p14="http://schemas.microsoft.com/office/powerpoint/2010/main" val="266934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57400" y="188931"/>
            <a:ext cx="13990634" cy="1068369"/>
          </a:xfrm>
          <a:prstGeom prst="rect">
            <a:avLst/>
          </a:prstGeom>
        </p:spPr>
        <p:txBody>
          <a:bodyPr lIns="0" tIns="0" rIns="0" bIns="0" rtlCol="0" anchor="t">
            <a:spAutoFit/>
          </a:bodyPr>
          <a:lstStyle/>
          <a:p>
            <a:pPr algn="l">
              <a:lnSpc>
                <a:spcPts val="8959"/>
              </a:lnSpc>
            </a:pPr>
            <a:r>
              <a:rPr lang="en-US" sz="6399" spc="-12" dirty="0">
                <a:solidFill>
                  <a:srgbClr val="0B3A7F"/>
                </a:solidFill>
                <a:latin typeface="Montserrat"/>
              </a:rPr>
              <a:t>Data entry form</a:t>
            </a:r>
          </a:p>
        </p:txBody>
      </p:sp>
      <p:sp>
        <p:nvSpPr>
          <p:cNvPr id="5" name="Freeform 5"/>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Freeform 7"/>
          <p:cNvSpPr/>
          <p:nvPr/>
        </p:nvSpPr>
        <p:spPr>
          <a:xfrm>
            <a:off x="596762" y="20826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837202" y="168925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A</a:t>
            </a:r>
          </a:p>
        </p:txBody>
      </p:sp>
      <p:pic>
        <p:nvPicPr>
          <p:cNvPr id="9" name="Picture 3">
            <a:extLst>
              <a:ext uri="{FF2B5EF4-FFF2-40B4-BE49-F238E27FC236}">
                <a16:creationId xmlns:a16="http://schemas.microsoft.com/office/drawing/2014/main" id="{2F80A60D-7DB0-7F74-2BD7-B60469FF8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100" y="1485901"/>
            <a:ext cx="7886700" cy="818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4CA04CA8-98BD-F8D3-F63D-9DEAF8048D7F}"/>
              </a:ext>
            </a:extLst>
          </p:cNvPr>
          <p:cNvGrpSpPr/>
          <p:nvPr/>
        </p:nvGrpSpPr>
        <p:grpSpPr>
          <a:xfrm>
            <a:off x="2743202" y="2095500"/>
            <a:ext cx="9545435" cy="1372834"/>
            <a:chOff x="434010" y="1447800"/>
            <a:chExt cx="6195390" cy="915222"/>
          </a:xfrm>
        </p:grpSpPr>
        <p:sp>
          <p:nvSpPr>
            <p:cNvPr id="12" name="Rectangle: Rounded Corners 11">
              <a:extLst>
                <a:ext uri="{FF2B5EF4-FFF2-40B4-BE49-F238E27FC236}">
                  <a16:creationId xmlns:a16="http://schemas.microsoft.com/office/drawing/2014/main" id="{F4C86A82-534F-1A1A-224A-45070C29D144}"/>
                </a:ext>
              </a:extLst>
            </p:cNvPr>
            <p:cNvSpPr/>
            <p:nvPr/>
          </p:nvSpPr>
          <p:spPr bwMode="auto">
            <a:xfrm>
              <a:off x="3684099" y="1447800"/>
              <a:ext cx="2945301" cy="77559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2700" b="1">
                <a:solidFill>
                  <a:schemeClr val="bg1"/>
                </a:solidFill>
                <a:latin typeface="Arial" charset="0"/>
              </a:endParaRPr>
            </a:p>
          </p:txBody>
        </p:sp>
        <p:sp>
          <p:nvSpPr>
            <p:cNvPr id="13" name="TextBox 12">
              <a:extLst>
                <a:ext uri="{FF2B5EF4-FFF2-40B4-BE49-F238E27FC236}">
                  <a16:creationId xmlns:a16="http://schemas.microsoft.com/office/drawing/2014/main" id="{7BD76333-108A-9FE8-185B-B0D8B02144C0}"/>
                </a:ext>
              </a:extLst>
            </p:cNvPr>
            <p:cNvSpPr txBox="1"/>
            <p:nvPr/>
          </p:nvSpPr>
          <p:spPr>
            <a:xfrm>
              <a:off x="434010" y="1482781"/>
              <a:ext cx="2994990" cy="880241"/>
            </a:xfrm>
            <a:prstGeom prst="rect">
              <a:avLst/>
            </a:prstGeom>
            <a:noFill/>
          </p:spPr>
          <p:txBody>
            <a:bodyPr wrap="square" rtlCol="0">
              <a:spAutoFit/>
            </a:bodyPr>
            <a:lstStyle/>
            <a:p>
              <a:pPr algn="r"/>
              <a:r>
                <a:rPr lang="en-US" sz="3600" b="1" dirty="0">
                  <a:latin typeface="Arial" charset="0"/>
                </a:rPr>
                <a:t>Human, animal, food, environment</a:t>
              </a:r>
            </a:p>
          </p:txBody>
        </p:sp>
      </p:grpSp>
      <p:grpSp>
        <p:nvGrpSpPr>
          <p:cNvPr id="14" name="Group 13">
            <a:extLst>
              <a:ext uri="{FF2B5EF4-FFF2-40B4-BE49-F238E27FC236}">
                <a16:creationId xmlns:a16="http://schemas.microsoft.com/office/drawing/2014/main" id="{C024B266-BC36-BC40-D92F-39BC164CFAE4}"/>
              </a:ext>
            </a:extLst>
          </p:cNvPr>
          <p:cNvGrpSpPr/>
          <p:nvPr/>
        </p:nvGrpSpPr>
        <p:grpSpPr>
          <a:xfrm>
            <a:off x="2628900" y="3329972"/>
            <a:ext cx="9601200" cy="868788"/>
            <a:chOff x="228600" y="2219981"/>
            <a:chExt cx="6400800" cy="579192"/>
          </a:xfrm>
        </p:grpSpPr>
        <p:sp>
          <p:nvSpPr>
            <p:cNvPr id="15" name="Rectangle: Rounded Corners 14">
              <a:extLst>
                <a:ext uri="{FF2B5EF4-FFF2-40B4-BE49-F238E27FC236}">
                  <a16:creationId xmlns:a16="http://schemas.microsoft.com/office/drawing/2014/main" id="{DCB6E502-9C26-57F4-3D6E-1899CAC4001C}"/>
                </a:ext>
              </a:extLst>
            </p:cNvPr>
            <p:cNvSpPr/>
            <p:nvPr/>
          </p:nvSpPr>
          <p:spPr bwMode="auto">
            <a:xfrm>
              <a:off x="3684099" y="2269434"/>
              <a:ext cx="2945301" cy="529739"/>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16" name="TextBox 15">
              <a:extLst>
                <a:ext uri="{FF2B5EF4-FFF2-40B4-BE49-F238E27FC236}">
                  <a16:creationId xmlns:a16="http://schemas.microsoft.com/office/drawing/2014/main" id="{9EE47A2B-0170-B075-08B5-E0D432049B32}"/>
                </a:ext>
              </a:extLst>
            </p:cNvPr>
            <p:cNvSpPr txBox="1"/>
            <p:nvPr/>
          </p:nvSpPr>
          <p:spPr>
            <a:xfrm>
              <a:off x="228600" y="2219981"/>
              <a:ext cx="3200400" cy="492443"/>
            </a:xfrm>
            <a:prstGeom prst="rect">
              <a:avLst/>
            </a:prstGeom>
            <a:noFill/>
          </p:spPr>
          <p:txBody>
            <a:bodyPr wrap="square" rtlCol="0">
              <a:spAutoFit/>
            </a:bodyPr>
            <a:lstStyle/>
            <a:p>
              <a:pPr algn="r"/>
              <a:r>
                <a:rPr lang="en-US" sz="4200" b="1" dirty="0">
                  <a:latin typeface="Arial" charset="0"/>
                </a:rPr>
                <a:t>Location</a:t>
              </a:r>
            </a:p>
          </p:txBody>
        </p:sp>
      </p:grpSp>
      <p:grpSp>
        <p:nvGrpSpPr>
          <p:cNvPr id="17" name="Group 16">
            <a:extLst>
              <a:ext uri="{FF2B5EF4-FFF2-40B4-BE49-F238E27FC236}">
                <a16:creationId xmlns:a16="http://schemas.microsoft.com/office/drawing/2014/main" id="{1DAF960B-167C-BC36-3FE0-950FF24C1E65}"/>
              </a:ext>
            </a:extLst>
          </p:cNvPr>
          <p:cNvGrpSpPr/>
          <p:nvPr/>
        </p:nvGrpSpPr>
        <p:grpSpPr>
          <a:xfrm>
            <a:off x="2628900" y="4130072"/>
            <a:ext cx="9601200" cy="854405"/>
            <a:chOff x="228600" y="2753380"/>
            <a:chExt cx="6400800" cy="569603"/>
          </a:xfrm>
        </p:grpSpPr>
        <p:sp>
          <p:nvSpPr>
            <p:cNvPr id="18" name="Rectangle: Rounded Corners 17">
              <a:extLst>
                <a:ext uri="{FF2B5EF4-FFF2-40B4-BE49-F238E27FC236}">
                  <a16:creationId xmlns:a16="http://schemas.microsoft.com/office/drawing/2014/main" id="{A45B79AA-F4E9-6AA2-D247-B6EE952C910E}"/>
                </a:ext>
              </a:extLst>
            </p:cNvPr>
            <p:cNvSpPr/>
            <p:nvPr/>
          </p:nvSpPr>
          <p:spPr bwMode="auto">
            <a:xfrm>
              <a:off x="3684099" y="2841402"/>
              <a:ext cx="2945301" cy="48158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19" name="TextBox 18">
              <a:extLst>
                <a:ext uri="{FF2B5EF4-FFF2-40B4-BE49-F238E27FC236}">
                  <a16:creationId xmlns:a16="http://schemas.microsoft.com/office/drawing/2014/main" id="{E95154AB-AC56-9041-E4EA-54416F360258}"/>
                </a:ext>
              </a:extLst>
            </p:cNvPr>
            <p:cNvSpPr txBox="1"/>
            <p:nvPr/>
          </p:nvSpPr>
          <p:spPr>
            <a:xfrm>
              <a:off x="228600" y="2753380"/>
              <a:ext cx="3200400" cy="492443"/>
            </a:xfrm>
            <a:prstGeom prst="rect">
              <a:avLst/>
            </a:prstGeom>
            <a:noFill/>
          </p:spPr>
          <p:txBody>
            <a:bodyPr wrap="square" rtlCol="0">
              <a:spAutoFit/>
            </a:bodyPr>
            <a:lstStyle/>
            <a:p>
              <a:pPr algn="r"/>
              <a:r>
                <a:rPr lang="en-US" sz="4200" b="1" dirty="0">
                  <a:latin typeface="Arial" charset="0"/>
                </a:rPr>
                <a:t>Specimen</a:t>
              </a:r>
            </a:p>
          </p:txBody>
        </p:sp>
      </p:grpSp>
      <p:grpSp>
        <p:nvGrpSpPr>
          <p:cNvPr id="20" name="Group 19">
            <a:extLst>
              <a:ext uri="{FF2B5EF4-FFF2-40B4-BE49-F238E27FC236}">
                <a16:creationId xmlns:a16="http://schemas.microsoft.com/office/drawing/2014/main" id="{EF6CADBF-AB89-9109-0B74-B33332BA1B94}"/>
              </a:ext>
            </a:extLst>
          </p:cNvPr>
          <p:cNvGrpSpPr/>
          <p:nvPr/>
        </p:nvGrpSpPr>
        <p:grpSpPr>
          <a:xfrm>
            <a:off x="2628900" y="5044472"/>
            <a:ext cx="9601200" cy="1079657"/>
            <a:chOff x="228600" y="3362980"/>
            <a:chExt cx="6400800" cy="719771"/>
          </a:xfrm>
        </p:grpSpPr>
        <p:sp>
          <p:nvSpPr>
            <p:cNvPr id="21" name="Rectangle: Rounded Corners 20">
              <a:extLst>
                <a:ext uri="{FF2B5EF4-FFF2-40B4-BE49-F238E27FC236}">
                  <a16:creationId xmlns:a16="http://schemas.microsoft.com/office/drawing/2014/main" id="{8A65BA69-08D4-5FE5-EC58-68B80419C451}"/>
                </a:ext>
              </a:extLst>
            </p:cNvPr>
            <p:cNvSpPr/>
            <p:nvPr/>
          </p:nvSpPr>
          <p:spPr bwMode="auto">
            <a:xfrm>
              <a:off x="3684099" y="3441767"/>
              <a:ext cx="2945301" cy="640984"/>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22" name="TextBox 21">
              <a:extLst>
                <a:ext uri="{FF2B5EF4-FFF2-40B4-BE49-F238E27FC236}">
                  <a16:creationId xmlns:a16="http://schemas.microsoft.com/office/drawing/2014/main" id="{7E47530C-9E68-CBF2-87F7-C5F5A6B8F351}"/>
                </a:ext>
              </a:extLst>
            </p:cNvPr>
            <p:cNvSpPr txBox="1"/>
            <p:nvPr/>
          </p:nvSpPr>
          <p:spPr>
            <a:xfrm>
              <a:off x="228600" y="3362980"/>
              <a:ext cx="3200400" cy="492443"/>
            </a:xfrm>
            <a:prstGeom prst="rect">
              <a:avLst/>
            </a:prstGeom>
            <a:noFill/>
          </p:spPr>
          <p:txBody>
            <a:bodyPr wrap="square" rtlCol="0">
              <a:spAutoFit/>
            </a:bodyPr>
            <a:lstStyle/>
            <a:p>
              <a:pPr algn="r"/>
              <a:r>
                <a:rPr lang="en-US" sz="4200" b="1" dirty="0">
                  <a:latin typeface="Arial" charset="0"/>
                </a:rPr>
                <a:t>Organism</a:t>
              </a:r>
            </a:p>
          </p:txBody>
        </p:sp>
      </p:grpSp>
      <p:grpSp>
        <p:nvGrpSpPr>
          <p:cNvPr id="23" name="Group 22">
            <a:extLst>
              <a:ext uri="{FF2B5EF4-FFF2-40B4-BE49-F238E27FC236}">
                <a16:creationId xmlns:a16="http://schemas.microsoft.com/office/drawing/2014/main" id="{87CACD6F-0407-9783-142E-B82C951BBD4F}"/>
              </a:ext>
            </a:extLst>
          </p:cNvPr>
          <p:cNvGrpSpPr/>
          <p:nvPr/>
        </p:nvGrpSpPr>
        <p:grpSpPr>
          <a:xfrm>
            <a:off x="2590800" y="6058577"/>
            <a:ext cx="9601200" cy="3017523"/>
            <a:chOff x="228600" y="4039051"/>
            <a:chExt cx="6400800" cy="2011682"/>
          </a:xfrm>
        </p:grpSpPr>
        <p:sp>
          <p:nvSpPr>
            <p:cNvPr id="24" name="Rectangle: Rounded Corners 23">
              <a:extLst>
                <a:ext uri="{FF2B5EF4-FFF2-40B4-BE49-F238E27FC236}">
                  <a16:creationId xmlns:a16="http://schemas.microsoft.com/office/drawing/2014/main" id="{9EE093A2-D183-ADB9-04A8-E6AFA576ED46}"/>
                </a:ext>
              </a:extLst>
            </p:cNvPr>
            <p:cNvSpPr/>
            <p:nvPr/>
          </p:nvSpPr>
          <p:spPr bwMode="auto">
            <a:xfrm>
              <a:off x="3684099" y="4039051"/>
              <a:ext cx="2945301" cy="2011682"/>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25" name="TextBox 24">
              <a:extLst>
                <a:ext uri="{FF2B5EF4-FFF2-40B4-BE49-F238E27FC236}">
                  <a16:creationId xmlns:a16="http://schemas.microsoft.com/office/drawing/2014/main" id="{730F7223-2541-5B02-A60F-87C8342B1BA2}"/>
                </a:ext>
              </a:extLst>
            </p:cNvPr>
            <p:cNvSpPr txBox="1"/>
            <p:nvPr/>
          </p:nvSpPr>
          <p:spPr>
            <a:xfrm>
              <a:off x="228600" y="4658380"/>
              <a:ext cx="3200400" cy="492443"/>
            </a:xfrm>
            <a:prstGeom prst="rect">
              <a:avLst/>
            </a:prstGeom>
            <a:noFill/>
          </p:spPr>
          <p:txBody>
            <a:bodyPr wrap="square" rtlCol="0">
              <a:spAutoFit/>
            </a:bodyPr>
            <a:lstStyle/>
            <a:p>
              <a:pPr algn="r"/>
              <a:r>
                <a:rPr lang="en-US" sz="4200" b="1" dirty="0">
                  <a:latin typeface="Arial" charset="0"/>
                </a:rPr>
                <a:t>Antibiotics</a:t>
              </a:r>
              <a:endParaRPr lang="en-US" sz="3600" b="1" dirty="0">
                <a:latin typeface="Arial" charset="0"/>
              </a:endParaRPr>
            </a:p>
          </p:txBody>
        </p:sp>
      </p:grpSp>
      <p:grpSp>
        <p:nvGrpSpPr>
          <p:cNvPr id="26" name="Group 25">
            <a:extLst>
              <a:ext uri="{FF2B5EF4-FFF2-40B4-BE49-F238E27FC236}">
                <a16:creationId xmlns:a16="http://schemas.microsoft.com/office/drawing/2014/main" id="{A2AAF7DF-329E-4DB2-A5C9-50012EBF9B82}"/>
              </a:ext>
            </a:extLst>
          </p:cNvPr>
          <p:cNvGrpSpPr/>
          <p:nvPr/>
        </p:nvGrpSpPr>
        <p:grpSpPr>
          <a:xfrm>
            <a:off x="2628900" y="8930676"/>
            <a:ext cx="9601200" cy="738665"/>
            <a:chOff x="228600" y="5953780"/>
            <a:chExt cx="6400800" cy="492443"/>
          </a:xfrm>
        </p:grpSpPr>
        <p:sp>
          <p:nvSpPr>
            <p:cNvPr id="27" name="Rectangle: Rounded Corners 26">
              <a:extLst>
                <a:ext uri="{FF2B5EF4-FFF2-40B4-BE49-F238E27FC236}">
                  <a16:creationId xmlns:a16="http://schemas.microsoft.com/office/drawing/2014/main" id="{0920AA6B-8787-2AC9-4B10-8EF4A9C6AE37}"/>
                </a:ext>
              </a:extLst>
            </p:cNvPr>
            <p:cNvSpPr/>
            <p:nvPr/>
          </p:nvSpPr>
          <p:spPr bwMode="auto">
            <a:xfrm>
              <a:off x="3684099" y="6019800"/>
              <a:ext cx="2945301" cy="39800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28" name="TextBox 27">
              <a:extLst>
                <a:ext uri="{FF2B5EF4-FFF2-40B4-BE49-F238E27FC236}">
                  <a16:creationId xmlns:a16="http://schemas.microsoft.com/office/drawing/2014/main" id="{AB420585-DF26-9C04-4575-E7403EF7BB0C}"/>
                </a:ext>
              </a:extLst>
            </p:cNvPr>
            <p:cNvSpPr txBox="1"/>
            <p:nvPr/>
          </p:nvSpPr>
          <p:spPr>
            <a:xfrm>
              <a:off x="228600" y="5953780"/>
              <a:ext cx="3200400" cy="492443"/>
            </a:xfrm>
            <a:prstGeom prst="rect">
              <a:avLst/>
            </a:prstGeom>
            <a:noFill/>
          </p:spPr>
          <p:txBody>
            <a:bodyPr wrap="square" rtlCol="0">
              <a:spAutoFit/>
            </a:bodyPr>
            <a:lstStyle/>
            <a:p>
              <a:pPr algn="r"/>
              <a:r>
                <a:rPr lang="en-US" sz="4200" b="1" dirty="0">
                  <a:latin typeface="Arial" charset="0"/>
                </a:rPr>
                <a:t>Other</a:t>
              </a:r>
            </a:p>
          </p:txBody>
        </p:sp>
      </p:grpSp>
      <p:grpSp>
        <p:nvGrpSpPr>
          <p:cNvPr id="30" name="Group 29">
            <a:extLst>
              <a:ext uri="{FF2B5EF4-FFF2-40B4-BE49-F238E27FC236}">
                <a16:creationId xmlns:a16="http://schemas.microsoft.com/office/drawing/2014/main" id="{FAA910D5-F27D-EB0B-7151-4DE981213BDA}"/>
              </a:ext>
            </a:extLst>
          </p:cNvPr>
          <p:cNvGrpSpPr/>
          <p:nvPr/>
        </p:nvGrpSpPr>
        <p:grpSpPr>
          <a:xfrm>
            <a:off x="3429000" y="1501172"/>
            <a:ext cx="8801100" cy="738665"/>
            <a:chOff x="762000" y="1473220"/>
            <a:chExt cx="5867400" cy="492443"/>
          </a:xfrm>
        </p:grpSpPr>
        <p:sp>
          <p:nvSpPr>
            <p:cNvPr id="31" name="Rectangle: Rounded Corners 30">
              <a:extLst>
                <a:ext uri="{FF2B5EF4-FFF2-40B4-BE49-F238E27FC236}">
                  <a16:creationId xmlns:a16="http://schemas.microsoft.com/office/drawing/2014/main" id="{89C824C6-EFDC-DE08-13AD-C36619DFF945}"/>
                </a:ext>
              </a:extLst>
            </p:cNvPr>
            <p:cNvSpPr/>
            <p:nvPr/>
          </p:nvSpPr>
          <p:spPr bwMode="auto">
            <a:xfrm>
              <a:off x="3684099" y="1686560"/>
              <a:ext cx="2945301" cy="204237"/>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32" name="TextBox 31">
              <a:extLst>
                <a:ext uri="{FF2B5EF4-FFF2-40B4-BE49-F238E27FC236}">
                  <a16:creationId xmlns:a16="http://schemas.microsoft.com/office/drawing/2014/main" id="{CDA3F4A5-3C78-92D7-6635-C5A87B75278A}"/>
                </a:ext>
              </a:extLst>
            </p:cNvPr>
            <p:cNvSpPr txBox="1"/>
            <p:nvPr/>
          </p:nvSpPr>
          <p:spPr>
            <a:xfrm>
              <a:off x="762000" y="1473220"/>
              <a:ext cx="2667000" cy="492443"/>
            </a:xfrm>
            <a:prstGeom prst="rect">
              <a:avLst/>
            </a:prstGeom>
            <a:noFill/>
          </p:spPr>
          <p:txBody>
            <a:bodyPr wrap="square" rtlCol="0">
              <a:spAutoFit/>
            </a:bodyPr>
            <a:lstStyle/>
            <a:p>
              <a:pPr algn="r"/>
              <a:r>
                <a:rPr lang="en-US" sz="4200" b="1" dirty="0">
                  <a:latin typeface="Arial" charset="0"/>
                </a:rPr>
                <a:t>Sample origin</a:t>
              </a:r>
            </a:p>
          </p:txBody>
        </p:sp>
      </p:grpSp>
    </p:spTree>
    <p:extLst>
      <p:ext uri="{BB962C8B-B14F-4D97-AF65-F5344CB8AC3E}">
        <p14:creationId xmlns:p14="http://schemas.microsoft.com/office/powerpoint/2010/main" val="27874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1357</Words>
  <Application>Microsoft Office PowerPoint</Application>
  <PresentationFormat>Custom</PresentationFormat>
  <Paragraphs>264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Canva Sans Display</vt:lpstr>
      <vt:lpstr>Montserrat</vt:lpstr>
      <vt:lpstr>Tahoma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Data entry.Version 2.pdf</dc:title>
  <dc:creator>John Stelling</dc:creator>
  <cp:lastModifiedBy>John Stelling</cp:lastModifiedBy>
  <cp:revision>4</cp:revision>
  <dcterms:created xsi:type="dcterms:W3CDTF">2006-08-16T00:00:00Z</dcterms:created>
  <dcterms:modified xsi:type="dcterms:W3CDTF">2024-01-03T16:16:49Z</dcterms:modified>
  <dc:identifier>DAFo7iIb9CA</dc:identifier>
</cp:coreProperties>
</file>