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38"/>
  </p:notesMasterIdLst>
  <p:sldIdLst>
    <p:sldId id="512" r:id="rId3"/>
    <p:sldId id="513" r:id="rId4"/>
    <p:sldId id="270" r:id="rId5"/>
    <p:sldId id="532" r:id="rId6"/>
    <p:sldId id="514" r:id="rId7"/>
    <p:sldId id="536" r:id="rId8"/>
    <p:sldId id="537" r:id="rId9"/>
    <p:sldId id="535" r:id="rId10"/>
    <p:sldId id="543" r:id="rId11"/>
    <p:sldId id="847" r:id="rId12"/>
    <p:sldId id="849" r:id="rId13"/>
    <p:sldId id="538" r:id="rId14"/>
    <p:sldId id="539" r:id="rId15"/>
    <p:sldId id="540" r:id="rId16"/>
    <p:sldId id="541" r:id="rId17"/>
    <p:sldId id="554" r:id="rId18"/>
    <p:sldId id="555" r:id="rId19"/>
    <p:sldId id="542" r:id="rId20"/>
    <p:sldId id="556" r:id="rId21"/>
    <p:sldId id="544" r:id="rId22"/>
    <p:sldId id="545" r:id="rId23"/>
    <p:sldId id="547" r:id="rId24"/>
    <p:sldId id="548" r:id="rId25"/>
    <p:sldId id="546" r:id="rId26"/>
    <p:sldId id="549" r:id="rId27"/>
    <p:sldId id="550" r:id="rId28"/>
    <p:sldId id="850" r:id="rId29"/>
    <p:sldId id="552" r:id="rId30"/>
    <p:sldId id="844" r:id="rId31"/>
    <p:sldId id="272" r:id="rId32"/>
    <p:sldId id="553" r:id="rId33"/>
    <p:sldId id="848" r:id="rId34"/>
    <p:sldId id="845" r:id="rId35"/>
    <p:sldId id="846" r:id="rId36"/>
    <p:sldId id="5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9A3B7-621A-4556-89F2-CE049112BEE6}" v="474" dt="2023-11-29T09:31:13.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4915" autoAdjust="0"/>
  </p:normalViewPr>
  <p:slideViewPr>
    <p:cSldViewPr snapToGrid="0" showGuides="1">
      <p:cViewPr varScale="1">
        <p:scale>
          <a:sx n="90" d="100"/>
          <a:sy n="90" d="100"/>
        </p:scale>
        <p:origin x="355" y="82"/>
      </p:cViewPr>
      <p:guideLst>
        <p:guide orient="horz" pos="2160"/>
        <p:guide pos="3840"/>
      </p:guideLst>
    </p:cSldViewPr>
  </p:slideViewPr>
  <p:notesTextViewPr>
    <p:cViewPr>
      <p:scale>
        <a:sx n="1" d="1"/>
        <a:sy n="1" d="1"/>
      </p:scale>
      <p:origin x="0" y="0"/>
    </p:cViewPr>
  </p:notesTextViewPr>
  <p:sorterViewPr>
    <p:cViewPr>
      <p:scale>
        <a:sx n="100" d="100"/>
        <a:sy n="100" d="100"/>
      </p:scale>
      <p:origin x="0" y="-56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lling" userId="eaafbebf78cefb57" providerId="LiveId" clId="{86A9A3B7-621A-4556-89F2-CE049112BEE6}"/>
    <pc:docChg chg="undo custSel addSld delSld modSld">
      <pc:chgData name="John Stelling" userId="eaafbebf78cefb57" providerId="LiveId" clId="{86A9A3B7-621A-4556-89F2-CE049112BEE6}" dt="2023-11-29T11:51:13.357" v="2372" actId="113"/>
      <pc:docMkLst>
        <pc:docMk/>
      </pc:docMkLst>
      <pc:sldChg chg="modSp mod">
        <pc:chgData name="John Stelling" userId="eaafbebf78cefb57" providerId="LiveId" clId="{86A9A3B7-621A-4556-89F2-CE049112BEE6}" dt="2023-11-29T11:51:13.357" v="2372" actId="113"/>
        <pc:sldMkLst>
          <pc:docMk/>
          <pc:sldMk cId="1126554991" sldId="270"/>
        </pc:sldMkLst>
        <pc:spChg chg="mod">
          <ac:chgData name="John Stelling" userId="eaafbebf78cefb57" providerId="LiveId" clId="{86A9A3B7-621A-4556-89F2-CE049112BEE6}" dt="2023-11-29T11:51:13.357" v="2372" actId="113"/>
          <ac:spMkLst>
            <pc:docMk/>
            <pc:sldMk cId="1126554991" sldId="270"/>
            <ac:spMk id="3" creationId="{3F60C672-117F-7EA0-CF4E-2E1ED0E2F4EB}"/>
          </ac:spMkLst>
        </pc:spChg>
      </pc:sldChg>
      <pc:sldChg chg="modSp mod">
        <pc:chgData name="John Stelling" userId="eaafbebf78cefb57" providerId="LiveId" clId="{86A9A3B7-621A-4556-89F2-CE049112BEE6}" dt="2023-11-29T11:50:55.079" v="2371" actId="14100"/>
        <pc:sldMkLst>
          <pc:docMk/>
          <pc:sldMk cId="0" sldId="512"/>
        </pc:sldMkLst>
        <pc:spChg chg="mod">
          <ac:chgData name="John Stelling" userId="eaafbebf78cefb57" providerId="LiveId" clId="{86A9A3B7-621A-4556-89F2-CE049112BEE6}" dt="2023-11-29T08:56:53.328" v="19" actId="1038"/>
          <ac:spMkLst>
            <pc:docMk/>
            <pc:sldMk cId="0" sldId="512"/>
            <ac:spMk id="2" creationId="{CF2D5D6D-F825-C708-0380-C5819469A9BC}"/>
          </ac:spMkLst>
        </pc:spChg>
        <pc:spChg chg="mod">
          <ac:chgData name="John Stelling" userId="eaafbebf78cefb57" providerId="LiveId" clId="{86A9A3B7-621A-4556-89F2-CE049112BEE6}" dt="2023-11-29T11:50:55.079" v="2371" actId="14100"/>
          <ac:spMkLst>
            <pc:docMk/>
            <pc:sldMk cId="0" sldId="512"/>
            <ac:spMk id="2050" creationId="{00000000-0000-0000-0000-000000000000}"/>
          </ac:spMkLst>
        </pc:spChg>
      </pc:sldChg>
      <pc:sldChg chg="modSp mod">
        <pc:chgData name="John Stelling" userId="eaafbebf78cefb57" providerId="LiveId" clId="{86A9A3B7-621A-4556-89F2-CE049112BEE6}" dt="2023-11-29T09:52:55.191" v="1577" actId="20577"/>
        <pc:sldMkLst>
          <pc:docMk/>
          <pc:sldMk cId="2129130124" sldId="514"/>
        </pc:sldMkLst>
        <pc:spChg chg="mod">
          <ac:chgData name="John Stelling" userId="eaafbebf78cefb57" providerId="LiveId" clId="{86A9A3B7-621A-4556-89F2-CE049112BEE6}" dt="2023-11-29T09:52:55.191" v="1577" actId="20577"/>
          <ac:spMkLst>
            <pc:docMk/>
            <pc:sldMk cId="2129130124" sldId="514"/>
            <ac:spMk id="3" creationId="{131FDBBF-7AE3-1874-8B5E-25E64D4BA4CD}"/>
          </ac:spMkLst>
        </pc:spChg>
      </pc:sldChg>
      <pc:sldChg chg="del">
        <pc:chgData name="John Stelling" userId="eaafbebf78cefb57" providerId="LiveId" clId="{86A9A3B7-621A-4556-89F2-CE049112BEE6}" dt="2023-11-29T09:01:46.395" v="48" actId="2696"/>
        <pc:sldMkLst>
          <pc:docMk/>
          <pc:sldMk cId="278791860" sldId="534"/>
        </pc:sldMkLst>
      </pc:sldChg>
      <pc:sldChg chg="modSp mod">
        <pc:chgData name="John Stelling" userId="eaafbebf78cefb57" providerId="LiveId" clId="{86A9A3B7-621A-4556-89F2-CE049112BEE6}" dt="2023-11-29T10:00:29.535" v="1878" actId="20577"/>
        <pc:sldMkLst>
          <pc:docMk/>
          <pc:sldMk cId="968893613" sldId="535"/>
        </pc:sldMkLst>
        <pc:spChg chg="mod">
          <ac:chgData name="John Stelling" userId="eaafbebf78cefb57" providerId="LiveId" clId="{86A9A3B7-621A-4556-89F2-CE049112BEE6}" dt="2023-11-29T10:00:29.535" v="1878" actId="20577"/>
          <ac:spMkLst>
            <pc:docMk/>
            <pc:sldMk cId="968893613" sldId="535"/>
            <ac:spMk id="3" creationId="{131FDBBF-7AE3-1874-8B5E-25E64D4BA4CD}"/>
          </ac:spMkLst>
        </pc:spChg>
      </pc:sldChg>
      <pc:sldChg chg="modSp mod">
        <pc:chgData name="John Stelling" userId="eaafbebf78cefb57" providerId="LiveId" clId="{86A9A3B7-621A-4556-89F2-CE049112BEE6}" dt="2023-11-29T09:00:16.912" v="35" actId="1037"/>
        <pc:sldMkLst>
          <pc:docMk/>
          <pc:sldMk cId="1528421686" sldId="536"/>
        </pc:sldMkLst>
        <pc:spChg chg="mod">
          <ac:chgData name="John Stelling" userId="eaafbebf78cefb57" providerId="LiveId" clId="{86A9A3B7-621A-4556-89F2-CE049112BEE6}" dt="2023-11-29T09:00:16.912" v="35" actId="1037"/>
          <ac:spMkLst>
            <pc:docMk/>
            <pc:sldMk cId="1528421686" sldId="536"/>
            <ac:spMk id="3" creationId="{131FDBBF-7AE3-1874-8B5E-25E64D4BA4CD}"/>
          </ac:spMkLst>
        </pc:spChg>
      </pc:sldChg>
      <pc:sldChg chg="modSp mod">
        <pc:chgData name="John Stelling" userId="eaafbebf78cefb57" providerId="LiveId" clId="{86A9A3B7-621A-4556-89F2-CE049112BEE6}" dt="2023-11-29T09:56:31.909" v="1783" actId="20577"/>
        <pc:sldMkLst>
          <pc:docMk/>
          <pc:sldMk cId="614054477" sldId="537"/>
        </pc:sldMkLst>
        <pc:spChg chg="mod">
          <ac:chgData name="John Stelling" userId="eaafbebf78cefb57" providerId="LiveId" clId="{86A9A3B7-621A-4556-89F2-CE049112BEE6}" dt="2023-11-29T09:56:31.909" v="1783" actId="20577"/>
          <ac:spMkLst>
            <pc:docMk/>
            <pc:sldMk cId="614054477" sldId="537"/>
            <ac:spMk id="3" creationId="{131FDBBF-7AE3-1874-8B5E-25E64D4BA4CD}"/>
          </ac:spMkLst>
        </pc:spChg>
      </pc:sldChg>
      <pc:sldChg chg="modSp mod">
        <pc:chgData name="John Stelling" userId="eaafbebf78cefb57" providerId="LiveId" clId="{86A9A3B7-621A-4556-89F2-CE049112BEE6}" dt="2023-11-29T10:05:53.689" v="1966" actId="20577"/>
        <pc:sldMkLst>
          <pc:docMk/>
          <pc:sldMk cId="2211882148" sldId="540"/>
        </pc:sldMkLst>
        <pc:spChg chg="mod">
          <ac:chgData name="John Stelling" userId="eaafbebf78cefb57" providerId="LiveId" clId="{86A9A3B7-621A-4556-89F2-CE049112BEE6}" dt="2023-11-29T10:05:53.689" v="1966" actId="20577"/>
          <ac:spMkLst>
            <pc:docMk/>
            <pc:sldMk cId="2211882148" sldId="540"/>
            <ac:spMk id="3" creationId="{FF8F8569-34F8-1517-1FB9-92B8718F0C96}"/>
          </ac:spMkLst>
        </pc:spChg>
      </pc:sldChg>
      <pc:sldChg chg="modSp mod">
        <pc:chgData name="John Stelling" userId="eaafbebf78cefb57" providerId="LiveId" clId="{86A9A3B7-621A-4556-89F2-CE049112BEE6}" dt="2023-11-29T09:17:15.801" v="201" actId="20577"/>
        <pc:sldMkLst>
          <pc:docMk/>
          <pc:sldMk cId="2416701424" sldId="542"/>
        </pc:sldMkLst>
        <pc:spChg chg="mod">
          <ac:chgData name="John Stelling" userId="eaafbebf78cefb57" providerId="LiveId" clId="{86A9A3B7-621A-4556-89F2-CE049112BEE6}" dt="2023-11-29T09:17:15.801" v="201" actId="20577"/>
          <ac:spMkLst>
            <pc:docMk/>
            <pc:sldMk cId="2416701424" sldId="542"/>
            <ac:spMk id="3" creationId="{87287995-1F2E-5175-2E62-0481B756A5CF}"/>
          </ac:spMkLst>
        </pc:spChg>
      </pc:sldChg>
      <pc:sldChg chg="modSp mod">
        <pc:chgData name="John Stelling" userId="eaafbebf78cefb57" providerId="LiveId" clId="{86A9A3B7-621A-4556-89F2-CE049112BEE6}" dt="2023-11-29T10:00:53.610" v="1907" actId="1035"/>
        <pc:sldMkLst>
          <pc:docMk/>
          <pc:sldMk cId="1895292798" sldId="543"/>
        </pc:sldMkLst>
        <pc:spChg chg="mod">
          <ac:chgData name="John Stelling" userId="eaafbebf78cefb57" providerId="LiveId" clId="{86A9A3B7-621A-4556-89F2-CE049112BEE6}" dt="2023-11-29T10:00:50.386" v="1899" actId="20577"/>
          <ac:spMkLst>
            <pc:docMk/>
            <pc:sldMk cId="1895292798" sldId="543"/>
            <ac:spMk id="2" creationId="{8F82B872-8446-48CD-2495-3499A84BD152}"/>
          </ac:spMkLst>
        </pc:spChg>
        <pc:spChg chg="mod">
          <ac:chgData name="John Stelling" userId="eaafbebf78cefb57" providerId="LiveId" clId="{86A9A3B7-621A-4556-89F2-CE049112BEE6}" dt="2023-11-29T10:00:53.610" v="1907" actId="1035"/>
          <ac:spMkLst>
            <pc:docMk/>
            <pc:sldMk cId="1895292798" sldId="543"/>
            <ac:spMk id="3" creationId="{9946DF75-B4B4-E104-82D4-3147A384F7BA}"/>
          </ac:spMkLst>
        </pc:spChg>
        <pc:spChg chg="mod">
          <ac:chgData name="John Stelling" userId="eaafbebf78cefb57" providerId="LiveId" clId="{86A9A3B7-621A-4556-89F2-CE049112BEE6}" dt="2023-11-29T09:02:58.570" v="50" actId="1036"/>
          <ac:spMkLst>
            <pc:docMk/>
            <pc:sldMk cId="1895292798" sldId="543"/>
            <ac:spMk id="6" creationId="{A444AA86-5B3A-BD8E-4C50-F22F36003A03}"/>
          </ac:spMkLst>
        </pc:spChg>
      </pc:sldChg>
      <pc:sldChg chg="modSp mod">
        <pc:chgData name="John Stelling" userId="eaafbebf78cefb57" providerId="LiveId" clId="{86A9A3B7-621A-4556-89F2-CE049112BEE6}" dt="2023-11-29T10:07:16.724" v="1979" actId="1035"/>
        <pc:sldMkLst>
          <pc:docMk/>
          <pc:sldMk cId="2093226510" sldId="544"/>
        </pc:sldMkLst>
        <pc:spChg chg="mod">
          <ac:chgData name="John Stelling" userId="eaafbebf78cefb57" providerId="LiveId" clId="{86A9A3B7-621A-4556-89F2-CE049112BEE6}" dt="2023-11-29T10:07:16.724" v="1979" actId="1035"/>
          <ac:spMkLst>
            <pc:docMk/>
            <pc:sldMk cId="2093226510" sldId="544"/>
            <ac:spMk id="3" creationId="{AE6DF153-EBF7-1ACB-2F57-3A5FB41C6DC3}"/>
          </ac:spMkLst>
        </pc:spChg>
      </pc:sldChg>
      <pc:sldChg chg="modSp mod">
        <pc:chgData name="John Stelling" userId="eaafbebf78cefb57" providerId="LiveId" clId="{86A9A3B7-621A-4556-89F2-CE049112BEE6}" dt="2023-11-29T09:20:39.839" v="515" actId="1036"/>
        <pc:sldMkLst>
          <pc:docMk/>
          <pc:sldMk cId="816037869" sldId="546"/>
        </pc:sldMkLst>
        <pc:spChg chg="mod">
          <ac:chgData name="John Stelling" userId="eaafbebf78cefb57" providerId="LiveId" clId="{86A9A3B7-621A-4556-89F2-CE049112BEE6}" dt="2023-11-29T09:20:39.839" v="515" actId="1036"/>
          <ac:spMkLst>
            <pc:docMk/>
            <pc:sldMk cId="816037869" sldId="546"/>
            <ac:spMk id="3" creationId="{E512C8E9-5E1B-3C6E-2C31-0B546E7A7873}"/>
          </ac:spMkLst>
        </pc:spChg>
      </pc:sldChg>
      <pc:sldChg chg="addSp delSp modSp mod">
        <pc:chgData name="John Stelling" userId="eaafbebf78cefb57" providerId="LiveId" clId="{86A9A3B7-621A-4556-89F2-CE049112BEE6}" dt="2023-11-29T10:07:10.037" v="1978" actId="1037"/>
        <pc:sldMkLst>
          <pc:docMk/>
          <pc:sldMk cId="1821033568" sldId="547"/>
        </pc:sldMkLst>
        <pc:spChg chg="mod">
          <ac:chgData name="John Stelling" userId="eaafbebf78cefb57" providerId="LiveId" clId="{86A9A3B7-621A-4556-89F2-CE049112BEE6}" dt="2023-11-29T09:19:19.848" v="461" actId="20577"/>
          <ac:spMkLst>
            <pc:docMk/>
            <pc:sldMk cId="1821033568" sldId="547"/>
            <ac:spMk id="2" creationId="{EE5A8F3E-5BF8-9ED5-B779-58753B571F72}"/>
          </ac:spMkLst>
        </pc:spChg>
        <pc:spChg chg="mod">
          <ac:chgData name="John Stelling" userId="eaafbebf78cefb57" providerId="LiveId" clId="{86A9A3B7-621A-4556-89F2-CE049112BEE6}" dt="2023-11-29T10:07:10.037" v="1978" actId="1037"/>
          <ac:spMkLst>
            <pc:docMk/>
            <pc:sldMk cId="1821033568" sldId="547"/>
            <ac:spMk id="3" creationId="{8795EABA-AFDE-8CDC-7D5B-9CCE5709FEB5}"/>
          </ac:spMkLst>
        </pc:spChg>
        <pc:spChg chg="add del mod">
          <ac:chgData name="John Stelling" userId="eaafbebf78cefb57" providerId="LiveId" clId="{86A9A3B7-621A-4556-89F2-CE049112BEE6}" dt="2023-11-29T09:19:20.997" v="462" actId="478"/>
          <ac:spMkLst>
            <pc:docMk/>
            <pc:sldMk cId="1821033568" sldId="547"/>
            <ac:spMk id="4" creationId="{8767520B-7925-5723-C769-2A3CEAC12078}"/>
          </ac:spMkLst>
        </pc:spChg>
        <pc:spChg chg="add del mod">
          <ac:chgData name="John Stelling" userId="eaafbebf78cefb57" providerId="LiveId" clId="{86A9A3B7-621A-4556-89F2-CE049112BEE6}" dt="2023-11-29T09:19:07.148" v="405" actId="478"/>
          <ac:spMkLst>
            <pc:docMk/>
            <pc:sldMk cId="1821033568" sldId="547"/>
            <ac:spMk id="5" creationId="{BA780B85-480A-0101-CD38-A66A11088C1F}"/>
          </ac:spMkLst>
        </pc:spChg>
      </pc:sldChg>
      <pc:sldChg chg="modSp mod">
        <pc:chgData name="John Stelling" userId="eaafbebf78cefb57" providerId="LiveId" clId="{86A9A3B7-621A-4556-89F2-CE049112BEE6}" dt="2023-11-29T09:19:32.938" v="506" actId="1036"/>
        <pc:sldMkLst>
          <pc:docMk/>
          <pc:sldMk cId="2776408265" sldId="548"/>
        </pc:sldMkLst>
        <pc:spChg chg="mod">
          <ac:chgData name="John Stelling" userId="eaafbebf78cefb57" providerId="LiveId" clId="{86A9A3B7-621A-4556-89F2-CE049112BEE6}" dt="2023-11-29T09:19:30.001" v="489" actId="20577"/>
          <ac:spMkLst>
            <pc:docMk/>
            <pc:sldMk cId="2776408265" sldId="548"/>
            <ac:spMk id="2" creationId="{EE5A8F3E-5BF8-9ED5-B779-58753B571F72}"/>
          </ac:spMkLst>
        </pc:spChg>
        <pc:spChg chg="mod">
          <ac:chgData name="John Stelling" userId="eaafbebf78cefb57" providerId="LiveId" clId="{86A9A3B7-621A-4556-89F2-CE049112BEE6}" dt="2023-11-29T09:19:32.938" v="506" actId="1036"/>
          <ac:spMkLst>
            <pc:docMk/>
            <pc:sldMk cId="2776408265" sldId="548"/>
            <ac:spMk id="3" creationId="{8795EABA-AFDE-8CDC-7D5B-9CCE5709FEB5}"/>
          </ac:spMkLst>
        </pc:spChg>
      </pc:sldChg>
      <pc:sldChg chg="modSp mod">
        <pc:chgData name="John Stelling" userId="eaafbebf78cefb57" providerId="LiveId" clId="{86A9A3B7-621A-4556-89F2-CE049112BEE6}" dt="2023-11-29T10:08:20.902" v="2090" actId="15"/>
        <pc:sldMkLst>
          <pc:docMk/>
          <pc:sldMk cId="3993073464" sldId="549"/>
        </pc:sldMkLst>
        <pc:spChg chg="mod">
          <ac:chgData name="John Stelling" userId="eaafbebf78cefb57" providerId="LiveId" clId="{86A9A3B7-621A-4556-89F2-CE049112BEE6}" dt="2023-11-29T10:07:51.453" v="1980" actId="20577"/>
          <ac:spMkLst>
            <pc:docMk/>
            <pc:sldMk cId="3993073464" sldId="549"/>
            <ac:spMk id="2" creationId="{1C458986-B3E4-F7E8-47F0-87264F47C73B}"/>
          </ac:spMkLst>
        </pc:spChg>
        <pc:spChg chg="mod">
          <ac:chgData name="John Stelling" userId="eaafbebf78cefb57" providerId="LiveId" clId="{86A9A3B7-621A-4556-89F2-CE049112BEE6}" dt="2023-11-29T10:08:20.902" v="2090" actId="15"/>
          <ac:spMkLst>
            <pc:docMk/>
            <pc:sldMk cId="3993073464" sldId="549"/>
            <ac:spMk id="3" creationId="{BF21A4C4-E108-8AC9-CCF5-693F2741713B}"/>
          </ac:spMkLst>
        </pc:spChg>
      </pc:sldChg>
      <pc:sldChg chg="modSp mod">
        <pc:chgData name="John Stelling" userId="eaafbebf78cefb57" providerId="LiveId" clId="{86A9A3B7-621A-4556-89F2-CE049112BEE6}" dt="2023-11-29T10:08:37.277" v="2110" actId="1037"/>
        <pc:sldMkLst>
          <pc:docMk/>
          <pc:sldMk cId="2184252472" sldId="550"/>
        </pc:sldMkLst>
        <pc:spChg chg="mod">
          <ac:chgData name="John Stelling" userId="eaafbebf78cefb57" providerId="LiveId" clId="{86A9A3B7-621A-4556-89F2-CE049112BEE6}" dt="2023-11-29T10:08:37.277" v="2110" actId="1037"/>
          <ac:spMkLst>
            <pc:docMk/>
            <pc:sldMk cId="2184252472" sldId="550"/>
            <ac:spMk id="2" creationId="{15C9C672-DB99-211E-41B0-A64AE60EBC5F}"/>
          </ac:spMkLst>
        </pc:spChg>
        <pc:spChg chg="mod">
          <ac:chgData name="John Stelling" userId="eaafbebf78cefb57" providerId="LiveId" clId="{86A9A3B7-621A-4556-89F2-CE049112BEE6}" dt="2023-11-29T10:08:34.877" v="2101" actId="1037"/>
          <ac:spMkLst>
            <pc:docMk/>
            <pc:sldMk cId="2184252472" sldId="550"/>
            <ac:spMk id="3" creationId="{C8B294EA-EE52-5756-0E67-E78F3A7E01EF}"/>
          </ac:spMkLst>
        </pc:spChg>
      </pc:sldChg>
      <pc:sldChg chg="del">
        <pc:chgData name="John Stelling" userId="eaafbebf78cefb57" providerId="LiveId" clId="{86A9A3B7-621A-4556-89F2-CE049112BEE6}" dt="2023-11-29T09:26:55.458" v="894" actId="2696"/>
        <pc:sldMkLst>
          <pc:docMk/>
          <pc:sldMk cId="2996239378" sldId="551"/>
        </pc:sldMkLst>
      </pc:sldChg>
      <pc:sldChg chg="modSp mod">
        <pc:chgData name="John Stelling" userId="eaafbebf78cefb57" providerId="LiveId" clId="{86A9A3B7-621A-4556-89F2-CE049112BEE6}" dt="2023-11-29T09:22:59.028" v="592" actId="20577"/>
        <pc:sldMkLst>
          <pc:docMk/>
          <pc:sldMk cId="1576688245" sldId="552"/>
        </pc:sldMkLst>
        <pc:spChg chg="mod">
          <ac:chgData name="John Stelling" userId="eaafbebf78cefb57" providerId="LiveId" clId="{86A9A3B7-621A-4556-89F2-CE049112BEE6}" dt="2023-11-29T09:22:59.028" v="592" actId="20577"/>
          <ac:spMkLst>
            <pc:docMk/>
            <pc:sldMk cId="1576688245" sldId="552"/>
            <ac:spMk id="3" creationId="{4B1369FE-B30D-3945-317E-EF9334979383}"/>
          </ac:spMkLst>
        </pc:spChg>
      </pc:sldChg>
      <pc:sldChg chg="modSp mod">
        <pc:chgData name="John Stelling" userId="eaafbebf78cefb57" providerId="LiveId" clId="{86A9A3B7-621A-4556-89F2-CE049112BEE6}" dt="2023-11-29T10:10:39.641" v="2342" actId="20577"/>
        <pc:sldMkLst>
          <pc:docMk/>
          <pc:sldMk cId="3011477629" sldId="553"/>
        </pc:sldMkLst>
        <pc:spChg chg="mod">
          <ac:chgData name="John Stelling" userId="eaafbebf78cefb57" providerId="LiveId" clId="{86A9A3B7-621A-4556-89F2-CE049112BEE6}" dt="2023-11-29T10:09:59.211" v="2196" actId="20577"/>
          <ac:spMkLst>
            <pc:docMk/>
            <pc:sldMk cId="3011477629" sldId="553"/>
            <ac:spMk id="2" creationId="{6F149CC8-1910-7F37-FFB7-68ACE37E2A8A}"/>
          </ac:spMkLst>
        </pc:spChg>
        <pc:spChg chg="mod">
          <ac:chgData name="John Stelling" userId="eaafbebf78cefb57" providerId="LiveId" clId="{86A9A3B7-621A-4556-89F2-CE049112BEE6}" dt="2023-11-29T10:10:39.641" v="2342" actId="20577"/>
          <ac:spMkLst>
            <pc:docMk/>
            <pc:sldMk cId="3011477629" sldId="553"/>
            <ac:spMk id="3" creationId="{66CD5485-660D-81DE-F7C9-05BA45BA77DB}"/>
          </ac:spMkLst>
        </pc:spChg>
      </pc:sldChg>
      <pc:sldChg chg="addSp modSp mod modAnim">
        <pc:chgData name="John Stelling" userId="eaafbebf78cefb57" providerId="LiveId" clId="{86A9A3B7-621A-4556-89F2-CE049112BEE6}" dt="2023-11-29T09:26:21.954" v="893" actId="1037"/>
        <pc:sldMkLst>
          <pc:docMk/>
          <pc:sldMk cId="2947279404" sldId="844"/>
        </pc:sldMkLst>
        <pc:spChg chg="mod">
          <ac:chgData name="John Stelling" userId="eaafbebf78cefb57" providerId="LiveId" clId="{86A9A3B7-621A-4556-89F2-CE049112BEE6}" dt="2023-11-29T09:26:21.954" v="893" actId="1037"/>
          <ac:spMkLst>
            <pc:docMk/>
            <pc:sldMk cId="2947279404" sldId="844"/>
            <ac:spMk id="22" creationId="{9FAB1011-E45E-2389-81F6-6C64F9CFC9C9}"/>
          </ac:spMkLst>
        </pc:spChg>
        <pc:spChg chg="mod">
          <ac:chgData name="John Stelling" userId="eaafbebf78cefb57" providerId="LiveId" clId="{86A9A3B7-621A-4556-89F2-CE049112BEE6}" dt="2023-11-29T09:26:21.954" v="893" actId="1037"/>
          <ac:spMkLst>
            <pc:docMk/>
            <pc:sldMk cId="2947279404" sldId="844"/>
            <ac:spMk id="23" creationId="{40950A94-75CE-194F-2D71-86C11C2CB096}"/>
          </ac:spMkLst>
        </pc:spChg>
        <pc:spChg chg="mod">
          <ac:chgData name="John Stelling" userId="eaafbebf78cefb57" providerId="LiveId" clId="{86A9A3B7-621A-4556-89F2-CE049112BEE6}" dt="2023-11-29T09:26:08.895" v="881" actId="1038"/>
          <ac:spMkLst>
            <pc:docMk/>
            <pc:sldMk cId="2947279404" sldId="844"/>
            <ac:spMk id="24" creationId="{618A4877-E389-B248-7AD0-BF871AD55A2D}"/>
          </ac:spMkLst>
        </pc:spChg>
        <pc:spChg chg="mod">
          <ac:chgData name="John Stelling" userId="eaafbebf78cefb57" providerId="LiveId" clId="{86A9A3B7-621A-4556-89F2-CE049112BEE6}" dt="2023-11-29T09:26:08.895" v="881" actId="1038"/>
          <ac:spMkLst>
            <pc:docMk/>
            <pc:sldMk cId="2947279404" sldId="844"/>
            <ac:spMk id="25" creationId="{F5137263-A7A7-C3FE-5E85-052CAC4C743E}"/>
          </ac:spMkLst>
        </pc:spChg>
        <pc:spChg chg="add mod">
          <ac:chgData name="John Stelling" userId="eaafbebf78cefb57" providerId="LiveId" clId="{86A9A3B7-621A-4556-89F2-CE049112BEE6}" dt="2023-11-29T09:23:58.903" v="816" actId="1038"/>
          <ac:spMkLst>
            <pc:docMk/>
            <pc:sldMk cId="2947279404" sldId="844"/>
            <ac:spMk id="28" creationId="{6A080FF0-9554-689A-95FF-6C016D14D806}"/>
          </ac:spMkLst>
        </pc:spChg>
        <pc:grpChg chg="mod">
          <ac:chgData name="John Stelling" userId="eaafbebf78cefb57" providerId="LiveId" clId="{86A9A3B7-621A-4556-89F2-CE049112BEE6}" dt="2023-11-29T09:26:12.271" v="883" actId="14100"/>
          <ac:grpSpMkLst>
            <pc:docMk/>
            <pc:sldMk cId="2947279404" sldId="844"/>
            <ac:grpSpMk id="26" creationId="{284060E5-30E7-020E-5953-90BF7B7612D8}"/>
          </ac:grpSpMkLst>
        </pc:grpChg>
        <pc:graphicFrameChg chg="mod">
          <ac:chgData name="John Stelling" userId="eaafbebf78cefb57" providerId="LiveId" clId="{86A9A3B7-621A-4556-89F2-CE049112BEE6}" dt="2023-11-29T09:25:15.584" v="857" actId="1038"/>
          <ac:graphicFrameMkLst>
            <pc:docMk/>
            <pc:sldMk cId="2947279404" sldId="844"/>
            <ac:graphicFrameMk id="6" creationId="{37B5DA10-63F2-68C9-85F6-3BDD35281D27}"/>
          </ac:graphicFrameMkLst>
        </pc:graphicFrameChg>
      </pc:sldChg>
      <pc:sldChg chg="addSp delSp modSp add mod">
        <pc:chgData name="John Stelling" userId="eaafbebf78cefb57" providerId="LiveId" clId="{86A9A3B7-621A-4556-89F2-CE049112BEE6}" dt="2023-11-29T09:31:17.747" v="1564" actId="1037"/>
        <pc:sldMkLst>
          <pc:docMk/>
          <pc:sldMk cId="1523232664" sldId="845"/>
        </pc:sldMkLst>
        <pc:spChg chg="add del mod">
          <ac:chgData name="John Stelling" userId="eaafbebf78cefb57" providerId="LiveId" clId="{86A9A3B7-621A-4556-89F2-CE049112BEE6}" dt="2023-11-29T09:30:28.768" v="1235" actId="478"/>
          <ac:spMkLst>
            <pc:docMk/>
            <pc:sldMk cId="1523232664" sldId="845"/>
            <ac:spMk id="2" creationId="{6ACCD596-FEF5-0A7F-9968-8BCDF47DF2EE}"/>
          </ac:spMkLst>
        </pc:spChg>
        <pc:spChg chg="mod">
          <ac:chgData name="John Stelling" userId="eaafbebf78cefb57" providerId="LiveId" clId="{86A9A3B7-621A-4556-89F2-CE049112BEE6}" dt="2023-11-29T09:28:19.577" v="1046" actId="1036"/>
          <ac:spMkLst>
            <pc:docMk/>
            <pc:sldMk cId="1523232664" sldId="845"/>
            <ac:spMk id="3" creationId="{6D0D7A3B-628B-D91D-5691-8E430055BFC2}"/>
          </ac:spMkLst>
        </pc:spChg>
        <pc:spChg chg="mod">
          <ac:chgData name="John Stelling" userId="eaafbebf78cefb57" providerId="LiveId" clId="{86A9A3B7-621A-4556-89F2-CE049112BEE6}" dt="2023-11-29T09:31:13.861" v="1554" actId="1038"/>
          <ac:spMkLst>
            <pc:docMk/>
            <pc:sldMk cId="1523232664" sldId="845"/>
            <ac:spMk id="10" creationId="{A4107B13-4BE6-FD2E-42A0-C013E0B0B2AB}"/>
          </ac:spMkLst>
        </pc:spChg>
        <pc:spChg chg="mod">
          <ac:chgData name="John Stelling" userId="eaafbebf78cefb57" providerId="LiveId" clId="{86A9A3B7-621A-4556-89F2-CE049112BEE6}" dt="2023-11-29T09:31:13.861" v="1554" actId="1038"/>
          <ac:spMkLst>
            <pc:docMk/>
            <pc:sldMk cId="1523232664" sldId="845"/>
            <ac:spMk id="11" creationId="{8FC03934-3025-0824-7BE4-1D6444C54D62}"/>
          </ac:spMkLst>
        </pc:spChg>
        <pc:grpChg chg="mod">
          <ac:chgData name="John Stelling" userId="eaafbebf78cefb57" providerId="LiveId" clId="{86A9A3B7-621A-4556-89F2-CE049112BEE6}" dt="2023-11-29T09:31:13.861" v="1554" actId="1038"/>
          <ac:grpSpMkLst>
            <pc:docMk/>
            <pc:sldMk cId="1523232664" sldId="845"/>
            <ac:grpSpMk id="6" creationId="{A0A87118-C677-D73B-6C6E-9BD543752799}"/>
          </ac:grpSpMkLst>
        </pc:grpChg>
        <pc:picChg chg="mod">
          <ac:chgData name="John Stelling" userId="eaafbebf78cefb57" providerId="LiveId" clId="{86A9A3B7-621A-4556-89F2-CE049112BEE6}" dt="2023-11-29T09:31:08.164" v="1519" actId="1037"/>
          <ac:picMkLst>
            <pc:docMk/>
            <pc:sldMk cId="1523232664" sldId="845"/>
            <ac:picMk id="5" creationId="{32AF4856-68AF-B00B-B45B-3B69B4D5186E}"/>
          </ac:picMkLst>
        </pc:picChg>
        <pc:picChg chg="mod">
          <ac:chgData name="John Stelling" userId="eaafbebf78cefb57" providerId="LiveId" clId="{86A9A3B7-621A-4556-89F2-CE049112BEE6}" dt="2023-11-29T09:31:08.164" v="1519" actId="1037"/>
          <ac:picMkLst>
            <pc:docMk/>
            <pc:sldMk cId="1523232664" sldId="845"/>
            <ac:picMk id="7" creationId="{9E66E61A-809F-47AA-90FE-9772C4D92EFA}"/>
          </ac:picMkLst>
        </pc:picChg>
        <pc:picChg chg="add mod">
          <ac:chgData name="John Stelling" userId="eaafbebf78cefb57" providerId="LiveId" clId="{86A9A3B7-621A-4556-89F2-CE049112BEE6}" dt="2023-11-29T09:31:17.747" v="1564" actId="1037"/>
          <ac:picMkLst>
            <pc:docMk/>
            <pc:sldMk cId="1523232664" sldId="845"/>
            <ac:picMk id="8" creationId="{5F047BE5-0C79-DA39-AB16-3DFAC146C6B5}"/>
          </ac:picMkLst>
        </pc:picChg>
        <pc:picChg chg="mod">
          <ac:chgData name="John Stelling" userId="eaafbebf78cefb57" providerId="LiveId" clId="{86A9A3B7-621A-4556-89F2-CE049112BEE6}" dt="2023-11-29T09:31:13.861" v="1554" actId="1038"/>
          <ac:picMkLst>
            <pc:docMk/>
            <pc:sldMk cId="1523232664" sldId="845"/>
            <ac:picMk id="9" creationId="{924A4833-DA15-D05A-4E6B-6162FD2DC94D}"/>
          </ac:picMkLst>
        </pc:picChg>
      </pc:sldChg>
      <pc:sldChg chg="del">
        <pc:chgData name="John Stelling" userId="eaafbebf78cefb57" providerId="LiveId" clId="{86A9A3B7-621A-4556-89F2-CE049112BEE6}" dt="2023-11-29T08:53:59.547" v="0" actId="2696"/>
        <pc:sldMkLst>
          <pc:docMk/>
          <pc:sldMk cId="1831752959" sldId="845"/>
        </pc:sldMkLst>
      </pc:sldChg>
      <pc:sldChg chg="modSp mod">
        <pc:chgData name="John Stelling" userId="eaafbebf78cefb57" providerId="LiveId" clId="{86A9A3B7-621A-4556-89F2-CE049112BEE6}" dt="2023-11-29T09:28:09.609" v="1028" actId="1038"/>
        <pc:sldMkLst>
          <pc:docMk/>
          <pc:sldMk cId="3374824415" sldId="848"/>
        </pc:sldMkLst>
        <pc:spChg chg="mod">
          <ac:chgData name="John Stelling" userId="eaafbebf78cefb57" providerId="LiveId" clId="{86A9A3B7-621A-4556-89F2-CE049112BEE6}" dt="2023-11-29T09:28:09.609" v="1028" actId="1038"/>
          <ac:spMkLst>
            <pc:docMk/>
            <pc:sldMk cId="3374824415" sldId="848"/>
            <ac:spMk id="3" creationId="{66CD5485-660D-81DE-F7C9-05BA45BA77DB}"/>
          </ac:spMkLst>
        </pc:spChg>
      </pc:sldChg>
      <pc:sldChg chg="addSp modSp mod">
        <pc:chgData name="John Stelling" userId="eaafbebf78cefb57" providerId="LiveId" clId="{86A9A3B7-621A-4556-89F2-CE049112BEE6}" dt="2023-11-29T09:16:27.713" v="168" actId="20577"/>
        <pc:sldMkLst>
          <pc:docMk/>
          <pc:sldMk cId="2512516602" sldId="849"/>
        </pc:sldMkLst>
        <pc:spChg chg="add mod">
          <ac:chgData name="John Stelling" userId="eaafbebf78cefb57" providerId="LiveId" clId="{86A9A3B7-621A-4556-89F2-CE049112BEE6}" dt="2023-11-29T09:16:27.713" v="168" actId="20577"/>
          <ac:spMkLst>
            <pc:docMk/>
            <pc:sldMk cId="2512516602" sldId="849"/>
            <ac:spMk id="3" creationId="{BD1E922C-06B4-9367-105B-397D896D2A85}"/>
          </ac:spMkLst>
        </pc:spChg>
      </pc:sldChg>
      <pc:sldChg chg="delSp new del mod">
        <pc:chgData name="John Stelling" userId="eaafbebf78cefb57" providerId="LiveId" clId="{86A9A3B7-621A-4556-89F2-CE049112BEE6}" dt="2023-11-29T09:16:36.472" v="169" actId="2696"/>
        <pc:sldMkLst>
          <pc:docMk/>
          <pc:sldMk cId="183515393" sldId="850"/>
        </pc:sldMkLst>
        <pc:spChg chg="del">
          <ac:chgData name="John Stelling" userId="eaafbebf78cefb57" providerId="LiveId" clId="{86A9A3B7-621A-4556-89F2-CE049112BEE6}" dt="2023-11-29T09:16:02.116" v="58" actId="21"/>
          <ac:spMkLst>
            <pc:docMk/>
            <pc:sldMk cId="183515393" sldId="850"/>
            <ac:spMk id="3" creationId="{A92ACCBF-1E6F-DF38-C435-1528729E7186}"/>
          </ac:spMkLst>
        </pc:spChg>
      </pc:sldChg>
      <pc:sldChg chg="modSp add mod">
        <pc:chgData name="John Stelling" userId="eaafbebf78cefb57" providerId="LiveId" clId="{86A9A3B7-621A-4556-89F2-CE049112BEE6}" dt="2023-11-29T09:22:09.396" v="576" actId="1036"/>
        <pc:sldMkLst>
          <pc:docMk/>
          <pc:sldMk cId="3913342712" sldId="850"/>
        </pc:sldMkLst>
        <pc:spChg chg="mod">
          <ac:chgData name="John Stelling" userId="eaafbebf78cefb57" providerId="LiveId" clId="{86A9A3B7-621A-4556-89F2-CE049112BEE6}" dt="2023-11-29T09:22:06.101" v="561" actId="20577"/>
          <ac:spMkLst>
            <pc:docMk/>
            <pc:sldMk cId="3913342712" sldId="850"/>
            <ac:spMk id="2" creationId="{15C9C672-DB99-211E-41B0-A64AE60EBC5F}"/>
          </ac:spMkLst>
        </pc:spChg>
        <pc:spChg chg="mod">
          <ac:chgData name="John Stelling" userId="eaafbebf78cefb57" providerId="LiveId" clId="{86A9A3B7-621A-4556-89F2-CE049112BEE6}" dt="2023-11-29T09:22:09.396" v="576" actId="1036"/>
          <ac:spMkLst>
            <pc:docMk/>
            <pc:sldMk cId="3913342712" sldId="850"/>
            <ac:spMk id="3" creationId="{C8B294EA-EE52-5756-0E67-E78F3A7E01E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7171215880892"/>
          <c:y val="7.582938388625593E-2"/>
          <c:w val="0.82506203473945405"/>
          <c:h val="0.85308056872037918"/>
        </c:manualLayout>
      </c:layout>
      <c:barChart>
        <c:barDir val="col"/>
        <c:grouping val="clustered"/>
        <c:varyColors val="0"/>
        <c:ser>
          <c:idx val="0"/>
          <c:order val="0"/>
          <c:tx>
            <c:strRef>
              <c:f>Sheet1!$A$2</c:f>
              <c:strCache>
                <c:ptCount val="1"/>
                <c:pt idx="0">
                  <c:v>acinetobacter</c:v>
                </c:pt>
              </c:strCache>
            </c:strRef>
          </c:tx>
          <c:spPr>
            <a:solidFill>
              <a:schemeClr val="accent1"/>
            </a:solidFill>
            <a:ln w="10615">
              <a:solidFill>
                <a:schemeClr val="tx1"/>
              </a:solidFill>
              <a:prstDash val="solid"/>
            </a:ln>
          </c:spPr>
          <c:invertIfNegative val="0"/>
          <c:cat>
            <c:numRef>
              <c:f>Sheet1!$B$1:$AK$1</c:f>
              <c:numCache>
                <c:formatCode>General</c:formatCode>
                <c:ptCount val="36"/>
              </c:numCache>
            </c:numRef>
          </c:cat>
          <c:val>
            <c:numRef>
              <c:f>Sheet1!$B$2:$AK$2</c:f>
              <c:numCache>
                <c:formatCode>General</c:formatCode>
                <c:ptCount val="36"/>
                <c:pt idx="0">
                  <c:v>2</c:v>
                </c:pt>
                <c:pt idx="1">
                  <c:v>1</c:v>
                </c:pt>
                <c:pt idx="2">
                  <c:v>0</c:v>
                </c:pt>
                <c:pt idx="3">
                  <c:v>2</c:v>
                </c:pt>
                <c:pt idx="4">
                  <c:v>2</c:v>
                </c:pt>
                <c:pt idx="5">
                  <c:v>3</c:v>
                </c:pt>
                <c:pt idx="6">
                  <c:v>4</c:v>
                </c:pt>
                <c:pt idx="7">
                  <c:v>5</c:v>
                </c:pt>
                <c:pt idx="8">
                  <c:v>2</c:v>
                </c:pt>
                <c:pt idx="9">
                  <c:v>5</c:v>
                </c:pt>
                <c:pt idx="10">
                  <c:v>2</c:v>
                </c:pt>
                <c:pt idx="11">
                  <c:v>3</c:v>
                </c:pt>
                <c:pt idx="12">
                  <c:v>4</c:v>
                </c:pt>
                <c:pt idx="13">
                  <c:v>0</c:v>
                </c:pt>
                <c:pt idx="14">
                  <c:v>1</c:v>
                </c:pt>
                <c:pt idx="15">
                  <c:v>2</c:v>
                </c:pt>
                <c:pt idx="16">
                  <c:v>1</c:v>
                </c:pt>
                <c:pt idx="17">
                  <c:v>6</c:v>
                </c:pt>
                <c:pt idx="18">
                  <c:v>5</c:v>
                </c:pt>
                <c:pt idx="19">
                  <c:v>2</c:v>
                </c:pt>
                <c:pt idx="20">
                  <c:v>5</c:v>
                </c:pt>
                <c:pt idx="21">
                  <c:v>13</c:v>
                </c:pt>
                <c:pt idx="22">
                  <c:v>9</c:v>
                </c:pt>
                <c:pt idx="23">
                  <c:v>2</c:v>
                </c:pt>
                <c:pt idx="24">
                  <c:v>1</c:v>
                </c:pt>
                <c:pt idx="25">
                  <c:v>2</c:v>
                </c:pt>
                <c:pt idx="26">
                  <c:v>3</c:v>
                </c:pt>
                <c:pt idx="27">
                  <c:v>3</c:v>
                </c:pt>
                <c:pt idx="28">
                  <c:v>0</c:v>
                </c:pt>
                <c:pt idx="29">
                  <c:v>5</c:v>
                </c:pt>
                <c:pt idx="30">
                  <c:v>6</c:v>
                </c:pt>
                <c:pt idx="31">
                  <c:v>4</c:v>
                </c:pt>
                <c:pt idx="32">
                  <c:v>10</c:v>
                </c:pt>
                <c:pt idx="33">
                  <c:v>4</c:v>
                </c:pt>
                <c:pt idx="34">
                  <c:v>3</c:v>
                </c:pt>
                <c:pt idx="35">
                  <c:v>1</c:v>
                </c:pt>
              </c:numCache>
            </c:numRef>
          </c:val>
          <c:extLst>
            <c:ext xmlns:c16="http://schemas.microsoft.com/office/drawing/2014/chart" uri="{C3380CC4-5D6E-409C-BE32-E72D297353CC}">
              <c16:uniqueId val="{00000000-40B3-47D3-A5A9-A2E5ECFCE885}"/>
            </c:ext>
          </c:extLst>
        </c:ser>
        <c:dLbls>
          <c:showLegendKey val="0"/>
          <c:showVal val="0"/>
          <c:showCatName val="0"/>
          <c:showSerName val="0"/>
          <c:showPercent val="0"/>
          <c:showBubbleSize val="0"/>
        </c:dLbls>
        <c:gapWidth val="150"/>
        <c:axId val="874389791"/>
        <c:axId val="1"/>
      </c:barChart>
      <c:catAx>
        <c:axId val="874389791"/>
        <c:scaling>
          <c:orientation val="minMax"/>
        </c:scaling>
        <c:delete val="0"/>
        <c:axPos val="b"/>
        <c:numFmt formatCode="General" sourceLinked="1"/>
        <c:majorTickMark val="out"/>
        <c:minorTickMark val="none"/>
        <c:tickLblPos val="nextTo"/>
        <c:spPr>
          <a:ln w="2654">
            <a:solidFill>
              <a:schemeClr val="tx1"/>
            </a:solidFill>
            <a:prstDash val="solid"/>
          </a:ln>
        </c:spPr>
        <c:txPr>
          <a:bodyPr rot="0" vert="horz"/>
          <a:lstStyle/>
          <a:p>
            <a:pPr>
              <a:defRPr sz="1003"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654">
              <a:solidFill>
                <a:schemeClr val="tx1"/>
              </a:solidFill>
              <a:prstDash val="solid"/>
            </a:ln>
          </c:spPr>
        </c:majorGridlines>
        <c:title>
          <c:tx>
            <c:rich>
              <a:bodyPr/>
              <a:lstStyle/>
              <a:p>
                <a:pPr>
                  <a:defRPr sz="1504" b="1" i="0" u="none" strike="noStrike" baseline="0">
                    <a:solidFill>
                      <a:schemeClr val="tx1"/>
                    </a:solidFill>
                    <a:latin typeface="Times New Roman"/>
                    <a:ea typeface="Times New Roman"/>
                    <a:cs typeface="Times New Roman"/>
                  </a:defRPr>
                </a:pPr>
                <a:r>
                  <a:rPr lang="en-US" dirty="0"/>
                  <a:t>Number of patients</a:t>
                </a:r>
              </a:p>
            </c:rich>
          </c:tx>
          <c:layout>
            <c:manualLayout>
              <c:xMode val="edge"/>
              <c:yMode val="edge"/>
              <c:x val="1.3647642679900745E-2"/>
              <c:y val="0.13981042654028436"/>
            </c:manualLayout>
          </c:layout>
          <c:overlay val="0"/>
          <c:spPr>
            <a:noFill/>
            <a:ln w="21229">
              <a:noFill/>
            </a:ln>
          </c:spPr>
        </c:title>
        <c:numFmt formatCode="General" sourceLinked="1"/>
        <c:majorTickMark val="out"/>
        <c:minorTickMark val="none"/>
        <c:tickLblPos val="nextTo"/>
        <c:spPr>
          <a:ln w="2654">
            <a:solidFill>
              <a:schemeClr val="tx1"/>
            </a:solidFill>
            <a:prstDash val="solid"/>
          </a:ln>
        </c:spPr>
        <c:txPr>
          <a:bodyPr rot="0" vert="horz"/>
          <a:lstStyle/>
          <a:p>
            <a:pPr>
              <a:defRPr sz="1504" b="1" i="0" u="none" strike="noStrike" baseline="0">
                <a:solidFill>
                  <a:schemeClr val="tx1"/>
                </a:solidFill>
                <a:latin typeface="Arial"/>
                <a:ea typeface="Arial"/>
                <a:cs typeface="Arial"/>
              </a:defRPr>
            </a:pPr>
            <a:endParaRPr lang="en-US"/>
          </a:p>
        </c:txPr>
        <c:crossAx val="874389791"/>
        <c:crosses val="autoZero"/>
        <c:crossBetween val="between"/>
      </c:valAx>
      <c:spPr>
        <a:noFill/>
        <a:ln w="10615">
          <a:solidFill>
            <a:schemeClr val="tx1"/>
          </a:solidFill>
          <a:prstDash val="solid"/>
        </a:ln>
      </c:spPr>
    </c:plotArea>
    <c:plotVisOnly val="1"/>
    <c:dispBlanksAs val="gap"/>
    <c:showDLblsOverMax val="0"/>
  </c:chart>
  <c:spPr>
    <a:noFill/>
    <a:ln>
      <a:noFill/>
    </a:ln>
  </c:spPr>
  <c:txPr>
    <a:bodyPr/>
    <a:lstStyle/>
    <a:p>
      <a:pPr>
        <a:defRPr sz="150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7171215880892"/>
          <c:y val="7.582938388625593E-2"/>
          <c:w val="0.82506203473945405"/>
          <c:h val="0.85308056872037918"/>
        </c:manualLayout>
      </c:layout>
      <c:barChart>
        <c:barDir val="col"/>
        <c:grouping val="clustered"/>
        <c:varyColors val="0"/>
        <c:ser>
          <c:idx val="0"/>
          <c:order val="0"/>
          <c:tx>
            <c:strRef>
              <c:f>Sheet1!$A$2</c:f>
              <c:strCache>
                <c:ptCount val="1"/>
                <c:pt idx="0">
                  <c:v>acinetobacter</c:v>
                </c:pt>
              </c:strCache>
            </c:strRef>
          </c:tx>
          <c:spPr>
            <a:solidFill>
              <a:schemeClr val="accent1"/>
            </a:solidFill>
            <a:ln w="10534">
              <a:solidFill>
                <a:schemeClr val="tx1"/>
              </a:solidFill>
              <a:prstDash val="solid"/>
            </a:ln>
          </c:spPr>
          <c:invertIfNegative val="0"/>
          <c:cat>
            <c:numRef>
              <c:f>Sheet1!$B$1:$AK$1</c:f>
              <c:numCache>
                <c:formatCode>General</c:formatCode>
                <c:ptCount val="36"/>
              </c:numCache>
            </c:numRef>
          </c:cat>
          <c:val>
            <c:numRef>
              <c:f>Sheet1!$B$2:$AK$2</c:f>
              <c:numCache>
                <c:formatCode>General</c:formatCode>
                <c:ptCount val="36"/>
                <c:pt idx="0">
                  <c:v>0</c:v>
                </c:pt>
                <c:pt idx="1">
                  <c:v>1</c:v>
                </c:pt>
                <c:pt idx="2">
                  <c:v>0</c:v>
                </c:pt>
                <c:pt idx="3">
                  <c:v>0</c:v>
                </c:pt>
                <c:pt idx="4">
                  <c:v>0</c:v>
                </c:pt>
                <c:pt idx="5">
                  <c:v>1</c:v>
                </c:pt>
                <c:pt idx="6">
                  <c:v>0</c:v>
                </c:pt>
                <c:pt idx="7">
                  <c:v>0</c:v>
                </c:pt>
                <c:pt idx="8">
                  <c:v>0</c:v>
                </c:pt>
                <c:pt idx="9">
                  <c:v>1</c:v>
                </c:pt>
                <c:pt idx="10">
                  <c:v>1</c:v>
                </c:pt>
                <c:pt idx="11">
                  <c:v>1</c:v>
                </c:pt>
                <c:pt idx="12">
                  <c:v>0</c:v>
                </c:pt>
                <c:pt idx="13">
                  <c:v>0</c:v>
                </c:pt>
                <c:pt idx="14">
                  <c:v>0</c:v>
                </c:pt>
                <c:pt idx="15">
                  <c:v>0</c:v>
                </c:pt>
                <c:pt idx="16">
                  <c:v>0</c:v>
                </c:pt>
                <c:pt idx="17">
                  <c:v>0</c:v>
                </c:pt>
                <c:pt idx="18">
                  <c:v>0</c:v>
                </c:pt>
                <c:pt idx="19">
                  <c:v>1</c:v>
                </c:pt>
                <c:pt idx="20">
                  <c:v>0</c:v>
                </c:pt>
                <c:pt idx="21">
                  <c:v>11</c:v>
                </c:pt>
                <c:pt idx="22">
                  <c:v>4</c:v>
                </c:pt>
                <c:pt idx="23">
                  <c:v>1</c:v>
                </c:pt>
                <c:pt idx="24">
                  <c:v>0</c:v>
                </c:pt>
                <c:pt idx="25">
                  <c:v>1</c:v>
                </c:pt>
                <c:pt idx="26">
                  <c:v>1</c:v>
                </c:pt>
                <c:pt idx="27">
                  <c:v>0</c:v>
                </c:pt>
                <c:pt idx="28">
                  <c:v>0</c:v>
                </c:pt>
                <c:pt idx="29">
                  <c:v>0</c:v>
                </c:pt>
                <c:pt idx="30">
                  <c:v>0</c:v>
                </c:pt>
                <c:pt idx="31">
                  <c:v>0</c:v>
                </c:pt>
                <c:pt idx="32">
                  <c:v>4</c:v>
                </c:pt>
                <c:pt idx="33">
                  <c:v>0</c:v>
                </c:pt>
                <c:pt idx="34">
                  <c:v>0</c:v>
                </c:pt>
                <c:pt idx="35">
                  <c:v>0</c:v>
                </c:pt>
              </c:numCache>
            </c:numRef>
          </c:val>
          <c:extLst>
            <c:ext xmlns:c16="http://schemas.microsoft.com/office/drawing/2014/chart" uri="{C3380CC4-5D6E-409C-BE32-E72D297353CC}">
              <c16:uniqueId val="{00000000-564F-4FB1-B807-1721071653CA}"/>
            </c:ext>
          </c:extLst>
        </c:ser>
        <c:dLbls>
          <c:showLegendKey val="0"/>
          <c:showVal val="0"/>
          <c:showCatName val="0"/>
          <c:showSerName val="0"/>
          <c:showPercent val="0"/>
          <c:showBubbleSize val="0"/>
        </c:dLbls>
        <c:gapWidth val="150"/>
        <c:axId val="1854871455"/>
        <c:axId val="1"/>
      </c:barChart>
      <c:catAx>
        <c:axId val="1854871455"/>
        <c:scaling>
          <c:orientation val="minMax"/>
        </c:scaling>
        <c:delete val="0"/>
        <c:axPos val="b"/>
        <c:numFmt formatCode="General" sourceLinked="1"/>
        <c:majorTickMark val="out"/>
        <c:minorTickMark val="none"/>
        <c:tickLblPos val="nextTo"/>
        <c:spPr>
          <a:ln w="2633">
            <a:solidFill>
              <a:schemeClr val="tx1"/>
            </a:solidFill>
            <a:prstDash val="solid"/>
          </a:ln>
        </c:spPr>
        <c:txPr>
          <a:bodyPr rot="-5400000" vert="horz"/>
          <a:lstStyle/>
          <a:p>
            <a:pPr>
              <a:defRPr sz="995"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
        </c:scaling>
        <c:delete val="0"/>
        <c:axPos val="l"/>
        <c:majorGridlines>
          <c:spPr>
            <a:ln w="2633">
              <a:solidFill>
                <a:schemeClr val="tx1"/>
              </a:solidFill>
              <a:prstDash val="solid"/>
            </a:ln>
          </c:spPr>
        </c:majorGridlines>
        <c:numFmt formatCode="General" sourceLinked="1"/>
        <c:majorTickMark val="out"/>
        <c:minorTickMark val="none"/>
        <c:tickLblPos val="nextTo"/>
        <c:spPr>
          <a:ln w="2633">
            <a:solidFill>
              <a:schemeClr val="tx1"/>
            </a:solidFill>
            <a:prstDash val="solid"/>
          </a:ln>
        </c:spPr>
        <c:txPr>
          <a:bodyPr rot="0" vert="horz"/>
          <a:lstStyle/>
          <a:p>
            <a:pPr>
              <a:defRPr sz="1493" b="1" i="0" u="none" strike="noStrike" baseline="0">
                <a:solidFill>
                  <a:schemeClr val="tx1"/>
                </a:solidFill>
                <a:latin typeface="Arial"/>
                <a:ea typeface="Arial"/>
                <a:cs typeface="Arial"/>
              </a:defRPr>
            </a:pPr>
            <a:endParaRPr lang="en-US"/>
          </a:p>
        </c:txPr>
        <c:crossAx val="1854871455"/>
        <c:crosses val="autoZero"/>
        <c:crossBetween val="between"/>
      </c:valAx>
      <c:spPr>
        <a:noFill/>
        <a:ln w="10534">
          <a:solidFill>
            <a:schemeClr val="tx1"/>
          </a:solidFill>
          <a:prstDash val="solid"/>
        </a:ln>
      </c:spPr>
    </c:plotArea>
    <c:plotVisOnly val="1"/>
    <c:dispBlanksAs val="gap"/>
    <c:showDLblsOverMax val="0"/>
  </c:chart>
  <c:spPr>
    <a:noFill/>
    <a:ln>
      <a:noFill/>
    </a:ln>
  </c:spPr>
  <c:txPr>
    <a:bodyPr/>
    <a:lstStyle/>
    <a:p>
      <a:pPr>
        <a:defRPr sz="14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B1710-4D0F-42FB-8C16-741FECAC6B07}"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95F6-852F-4DC2-93DD-4156080FDA45}" type="slidenum">
              <a:rPr lang="en-US" smtClean="0"/>
              <a:t>‹#›</a:t>
            </a:fld>
            <a:endParaRPr lang="en-US"/>
          </a:p>
        </p:txBody>
      </p:sp>
    </p:spTree>
    <p:extLst>
      <p:ext uri="{BB962C8B-B14F-4D97-AF65-F5344CB8AC3E}">
        <p14:creationId xmlns:p14="http://schemas.microsoft.com/office/powerpoint/2010/main" val="50243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741181E-7137-40BE-8739-8B1B2A5704A6}" type="slidenum">
              <a:rPr lang="en-GB" altLang="en-US"/>
              <a:pPr algn="r" eaLnBrk="1" hangingPunct="1">
                <a:spcBef>
                  <a:spcPct val="0"/>
                </a:spcBef>
              </a:pPr>
              <a:t>1</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95F6-852F-4DC2-93DD-4156080FDA45}" type="slidenum">
              <a:rPr lang="en-US" smtClean="0"/>
              <a:t>9</a:t>
            </a:fld>
            <a:endParaRPr lang="en-US"/>
          </a:p>
        </p:txBody>
      </p:sp>
    </p:spTree>
    <p:extLst>
      <p:ext uri="{BB962C8B-B14F-4D97-AF65-F5344CB8AC3E}">
        <p14:creationId xmlns:p14="http://schemas.microsoft.com/office/powerpoint/2010/main" val="312450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95F6-852F-4DC2-93DD-4156080FDA45}" type="slidenum">
              <a:rPr lang="en-US" smtClean="0"/>
              <a:t>13</a:t>
            </a:fld>
            <a:endParaRPr lang="en-US"/>
          </a:p>
        </p:txBody>
      </p:sp>
    </p:spTree>
    <p:extLst>
      <p:ext uri="{BB962C8B-B14F-4D97-AF65-F5344CB8AC3E}">
        <p14:creationId xmlns:p14="http://schemas.microsoft.com/office/powerpoint/2010/main" val="195912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EF63B2F-9526-49E8-AAEE-EC51C7117490}" type="slidenum">
              <a:rPr lang="en-GB" altLang="en-US"/>
              <a:pPr algn="r" eaLnBrk="1" hangingPunct="1">
                <a:spcBef>
                  <a:spcPct val="0"/>
                </a:spcBef>
              </a:pPr>
              <a:t>29</a:t>
            </a:fld>
            <a:endParaRPr lang="en-GB" altLang="en-US"/>
          </a:p>
        </p:txBody>
      </p:sp>
      <p:sp>
        <p:nvSpPr>
          <p:cNvPr id="46083" name="Rectangle 7"/>
          <p:cNvSpPr txBox="1">
            <a:spLocks noGrp="1" noChangeArrowheads="1"/>
          </p:cNvSpPr>
          <p:nvPr/>
        </p:nvSpPr>
        <p:spPr bwMode="auto">
          <a:xfrm>
            <a:off x="4016375" y="8958263"/>
            <a:ext cx="30702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5" tIns="47188" rIns="94375" bIns="47188" anchor="b"/>
          <a:lstStyle>
            <a:lvl1pPr algn="l" defTabSz="942975" eaLnBrk="0" hangingPunct="0">
              <a:spcBef>
                <a:spcPct val="30000"/>
              </a:spcBef>
              <a:defRPr sz="1200">
                <a:solidFill>
                  <a:schemeClr val="tx1"/>
                </a:solidFill>
                <a:latin typeface="Times New Roman" pitchFamily="18" charset="0"/>
              </a:defRPr>
            </a:lvl1pPr>
            <a:lvl2pPr marL="742950" indent="-285750" algn="l" defTabSz="942975" eaLnBrk="0" hangingPunct="0">
              <a:spcBef>
                <a:spcPct val="30000"/>
              </a:spcBef>
              <a:defRPr sz="1200">
                <a:solidFill>
                  <a:schemeClr val="tx1"/>
                </a:solidFill>
                <a:latin typeface="Times New Roman" pitchFamily="18" charset="0"/>
              </a:defRPr>
            </a:lvl2pPr>
            <a:lvl3pPr marL="1143000" indent="-228600" algn="l" defTabSz="942975" eaLnBrk="0" hangingPunct="0">
              <a:spcBef>
                <a:spcPct val="30000"/>
              </a:spcBef>
              <a:defRPr sz="1200">
                <a:solidFill>
                  <a:schemeClr val="tx1"/>
                </a:solidFill>
                <a:latin typeface="Times New Roman" pitchFamily="18" charset="0"/>
              </a:defRPr>
            </a:lvl3pPr>
            <a:lvl4pPr marL="1600200" indent="-228600" algn="l" defTabSz="942975" eaLnBrk="0" hangingPunct="0">
              <a:spcBef>
                <a:spcPct val="30000"/>
              </a:spcBef>
              <a:defRPr sz="1200">
                <a:solidFill>
                  <a:schemeClr val="tx1"/>
                </a:solidFill>
                <a:latin typeface="Times New Roman" pitchFamily="18" charset="0"/>
              </a:defRPr>
            </a:lvl4pPr>
            <a:lvl5pPr marL="2057400" indent="-228600" algn="l" defTabSz="942975" eaLnBrk="0" hangingPunct="0">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BC6618B-C5E4-493D-A784-6D0AF840A2C4}" type="slidenum">
              <a:rPr lang="en-US" altLang="en-US" b="0">
                <a:latin typeface="Arial" charset="0"/>
                <a:cs typeface="Arial" charset="0"/>
              </a:rPr>
              <a:pPr algn="r" eaLnBrk="1" hangingPunct="1">
                <a:spcBef>
                  <a:spcPct val="0"/>
                </a:spcBef>
              </a:pPr>
              <a:t>29</a:t>
            </a:fld>
            <a:endParaRPr lang="en-US" altLang="en-US" b="0">
              <a:latin typeface="Arial" charset="0"/>
              <a:cs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5895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08A05-E785-ACCC-9E32-4A39A1A6A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2DE49F-D2DB-1730-59BB-8165CC327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0FAD1-14C2-9CEF-4D73-F2255D9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1CCDE-79F0-909F-4CE6-5ACFD1D1B0A5}"/>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A8B12416-7968-7D95-D238-15C72223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27C74-41CD-F356-4688-42255CB1797D}"/>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15416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3209-EE5B-4212-7C93-1FF560FFA6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198CB-BA39-CB30-8AFE-4112C6E7A9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4D995-F1B6-A8A7-396D-634124C10BA5}"/>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43EB4D0F-14E7-4F8E-760D-DCF9BD2A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EB7E4-7955-0F24-C2A6-502F2E743BF1}"/>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50748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B81BF-32E1-BFBD-2454-99717FA266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7DA94-C224-B8D6-A236-E9693800E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3C58F-7500-8BE9-6AE1-8430C8616E1A}"/>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4FDC6DC5-6D29-D84A-8FDF-8E229024F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0395F-DFB5-68BD-6312-3903C4E60B99}"/>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88632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AC1F-6A42-4092-7097-6C0D2F5C0F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89770-24BD-7B32-26FE-2A2F90E8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D9C85-8B1A-5533-0F79-EBE1F36E1F20}"/>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4741C7CD-E165-9D0F-C3C9-7BD8E546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1B980-9C9A-0DBD-D39B-26A95F6C635C}"/>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51748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473B-9A62-234F-855C-01BF2ABD4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93F52-D147-E3FB-049E-A4E4D0AED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3091C-77EC-48BD-71B6-38D307C3CA83}"/>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5DB59135-9379-65C7-B6CB-0D007FC7B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2C8A0-B708-FA84-899A-0B894916B6E2}"/>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76523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D7AC-A6E4-472B-E3B6-3CD65FC0B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7B431-63AC-4191-1DB1-2BBD17801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F4E9DD-7A30-7A4B-57A9-B5458ACE78F5}"/>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2FA4AF8F-8C24-F56C-D19F-E0B5779F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4EB1D-F553-7ED5-23B6-7DE4448A007A}"/>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281089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4350-1BB2-B78F-5D17-49EB6769B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11334-5864-494D-0FBE-88154B6321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52E14-B349-0ED6-2A89-A7373852E9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3D2A3-5305-B24E-AA9D-EE7A37C4D2B4}"/>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6" name="Footer Placeholder 5">
            <a:extLst>
              <a:ext uri="{FF2B5EF4-FFF2-40B4-BE49-F238E27FC236}">
                <a16:creationId xmlns:a16="http://schemas.microsoft.com/office/drawing/2014/main" id="{F57C79C9-664C-BC15-21B0-6850EF4A4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A178C-602D-EBC6-5FCA-445327DAB6EB}"/>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92068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ED1A-997B-B169-9A8B-ED94492B9C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C5DF65-191D-5152-0FBA-5131AE822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FC714-B9F9-0A99-9D59-735F9E9B47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DDA03-475D-DC00-26DB-B528C25B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511C5-7056-EC71-CB1D-7A58704BE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2F02BE-929D-8E8E-AFFF-3C7416685842}"/>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8" name="Footer Placeholder 7">
            <a:extLst>
              <a:ext uri="{FF2B5EF4-FFF2-40B4-BE49-F238E27FC236}">
                <a16:creationId xmlns:a16="http://schemas.microsoft.com/office/drawing/2014/main" id="{0B5ADEA2-7DE0-3C40-9D81-1FFF78ED1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BA379-2F61-1CFC-22C8-4E19D209F3F8}"/>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78881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71D9-F858-44C2-E87C-5897BD0954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7E633-9E4A-AD8B-D204-8BF3D67F81AA}"/>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4" name="Footer Placeholder 3">
            <a:extLst>
              <a:ext uri="{FF2B5EF4-FFF2-40B4-BE49-F238E27FC236}">
                <a16:creationId xmlns:a16="http://schemas.microsoft.com/office/drawing/2014/main" id="{93A9E987-5F05-9E89-6166-EF8EE4F25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65867-8FCD-EA25-4D7D-1CB8B0B33D52}"/>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43966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2E1F9-D120-12DA-8D1F-210D6E09B055}"/>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3" name="Footer Placeholder 2">
            <a:extLst>
              <a:ext uri="{FF2B5EF4-FFF2-40B4-BE49-F238E27FC236}">
                <a16:creationId xmlns:a16="http://schemas.microsoft.com/office/drawing/2014/main" id="{59673AC3-9C5B-EB5B-A9D2-FAF64F575B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B5F45F-21FC-A846-82E0-29331CFABFE6}"/>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24960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5A97-BCFF-810C-9EC7-A2E5CA669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0FB9C0-0AF0-F01C-9FFC-1030E0153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F3665A-90E2-DE05-A0BB-AB1CC20AE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E9A77-BA68-6CA6-F75D-703E7E737F5D}"/>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6" name="Footer Placeholder 5">
            <a:extLst>
              <a:ext uri="{FF2B5EF4-FFF2-40B4-BE49-F238E27FC236}">
                <a16:creationId xmlns:a16="http://schemas.microsoft.com/office/drawing/2014/main" id="{E3106E08-F26D-9DC6-E77C-C895F4C5A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B67A7-3314-CB17-4275-E4A117FE0B30}"/>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143403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93E6-1843-5A1C-A2A9-EAE2AB5BC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63670-74BF-D72B-F5BD-609BB5677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0BD3E-3D5B-A116-029F-58DDD9D4E53B}"/>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570DF66C-5EAB-C4BA-F76F-F3E28628B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09457-F9C9-C9C9-9687-7B60008A1FDB}"/>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86696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8884-AFF6-9B3F-6087-CA893F42C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FF682-443B-F0A4-C7C2-A096CBE94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96829-E0D2-0D59-0EEB-0CC9991D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833A7-00B9-AFCC-F219-58C1FEB19501}"/>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6" name="Footer Placeholder 5">
            <a:extLst>
              <a:ext uri="{FF2B5EF4-FFF2-40B4-BE49-F238E27FC236}">
                <a16:creationId xmlns:a16="http://schemas.microsoft.com/office/drawing/2014/main" id="{7E26A739-E3CA-6383-8EE3-AC1F4AF58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85966-57C5-4034-DF90-45FF241FE1A1}"/>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231176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28AA-AABD-0708-3B2E-75308C74A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3A345-DF40-0199-01F9-CC2DC54FB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DDF78-F0CD-1377-5BB4-176F0CFD2930}"/>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2D838ACB-EEF1-49B9-362D-1E0BACF5E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1F3B4-5425-4A46-9E45-BF9BF483ED2F}"/>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413470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DB2DD-5CE4-CD9E-FFEB-826BC02B7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C8368-DB14-72D5-FC12-4176BD645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18666-BF6F-DBF5-B8F1-0A6B21377348}"/>
              </a:ext>
            </a:extLst>
          </p:cNvPr>
          <p:cNvSpPr>
            <a:spLocks noGrp="1"/>
          </p:cNvSpPr>
          <p:nvPr>
            <p:ph type="dt" sz="half" idx="10"/>
          </p:nvPr>
        </p:nvSpPr>
        <p:spPr/>
        <p:txBody>
          <a:body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7F913938-437D-46C7-1DBD-73B6E2EE0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48495-A088-CB0D-1F7D-EC35398FCA9E}"/>
              </a:ext>
            </a:extLst>
          </p:cNvPr>
          <p:cNvSpPr>
            <a:spLocks noGrp="1"/>
          </p:cNvSpPr>
          <p:nvPr>
            <p:ph type="sldNum" sz="quarter" idx="12"/>
          </p:nvPr>
        </p:nvSpPr>
        <p:spPr/>
        <p:txBody>
          <a:bodyPr/>
          <a:lstStyle/>
          <a:p>
            <a:fld id="{C626165A-F58A-4331-97A8-236894EA7F4C}" type="slidenum">
              <a:rPr lang="en-US" smtClean="0"/>
              <a:t>‹#›</a:t>
            </a:fld>
            <a:endParaRPr lang="en-US"/>
          </a:p>
        </p:txBody>
      </p:sp>
    </p:spTree>
    <p:extLst>
      <p:ext uri="{BB962C8B-B14F-4D97-AF65-F5344CB8AC3E}">
        <p14:creationId xmlns:p14="http://schemas.microsoft.com/office/powerpoint/2010/main" val="306846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2523-EBF7-9616-D7CE-63E279BE6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FFF80A-AA17-5528-3CAF-547FFB76C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6D014C-F852-2238-21B2-12E33477834C}"/>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EB6180E3-55D1-3236-CB99-BA0BC8058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D0728-9E76-8F3B-183D-2F1B07C9B0C4}"/>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9572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0B35-A1E7-F38E-798E-565EA0FBA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AEF2A-A861-8176-DC33-153105A80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055F9-1B10-8D03-86DE-4E034E8442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7A3FAA-7A82-E48B-B3A4-E91419FF5FDC}"/>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6" name="Footer Placeholder 5">
            <a:extLst>
              <a:ext uri="{FF2B5EF4-FFF2-40B4-BE49-F238E27FC236}">
                <a16:creationId xmlns:a16="http://schemas.microsoft.com/office/drawing/2014/main" id="{8C02DE65-E583-E43D-605F-32FA0749F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1C77A-DCDA-E9B5-624E-40CA6EBB01C0}"/>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54507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F0E0-DDC1-5084-9D7A-A709F5044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915DEC-1835-7A64-D7F5-39359AD11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8BE9E-03EE-7DBA-3160-28E6D7359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7F7686-2D21-7734-0406-DEED8C2F9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93B258-8E26-0BAF-7D15-4ABABA978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0988B-E0B1-AEE8-40D0-09F2611F6EF9}"/>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8" name="Footer Placeholder 7">
            <a:extLst>
              <a:ext uri="{FF2B5EF4-FFF2-40B4-BE49-F238E27FC236}">
                <a16:creationId xmlns:a16="http://schemas.microsoft.com/office/drawing/2014/main" id="{5EA1B570-C127-33E9-C64A-6184AAAEA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C191D7-7DAE-FE1D-5555-724BEDE48856}"/>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33230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D23C-BD08-74E8-BB0F-A0BAFE599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1C122-6F05-BEC9-7655-6FB5F7117B94}"/>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4" name="Footer Placeholder 3">
            <a:extLst>
              <a:ext uri="{FF2B5EF4-FFF2-40B4-BE49-F238E27FC236}">
                <a16:creationId xmlns:a16="http://schemas.microsoft.com/office/drawing/2014/main" id="{98DA3F04-8C13-957E-CD9E-10CC00F7D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22867-DC8F-12D4-2A82-733DF33AFB8F}"/>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670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2BE2C-2315-2D9A-4318-83F3ADFB35D1}"/>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3" name="Footer Placeholder 2">
            <a:extLst>
              <a:ext uri="{FF2B5EF4-FFF2-40B4-BE49-F238E27FC236}">
                <a16:creationId xmlns:a16="http://schemas.microsoft.com/office/drawing/2014/main" id="{1E4D2782-ED6D-93EF-324F-9768EEDA1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900E0F-3A6A-0DF1-CDCE-AF553D99D5B0}"/>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20619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27B-3126-3D7F-4C33-6D9E50BB3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22CE60-7F33-09BB-860C-B14CE63B1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39F44E-7BA2-57CD-C152-1A2F55B09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83C28-7757-3593-D23B-E6187D3353A1}"/>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6" name="Footer Placeholder 5">
            <a:extLst>
              <a:ext uri="{FF2B5EF4-FFF2-40B4-BE49-F238E27FC236}">
                <a16:creationId xmlns:a16="http://schemas.microsoft.com/office/drawing/2014/main" id="{73130523-5114-05C9-0351-C2C18AC36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47AF2-0642-1CFA-682A-D115BAC710DA}"/>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97206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1971-BC1C-7BA9-6C03-5DC20FF0C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C5788-22FE-40C5-7309-AB235A649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32D27-10B6-9F86-7480-8FDA666A8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006CE-D784-B866-6DD2-E97CF5E76B10}"/>
              </a:ext>
            </a:extLst>
          </p:cNvPr>
          <p:cNvSpPr>
            <a:spLocks noGrp="1"/>
          </p:cNvSpPr>
          <p:nvPr>
            <p:ph type="dt" sz="half" idx="10"/>
          </p:nvPr>
        </p:nvSpPr>
        <p:spPr/>
        <p:txBody>
          <a:bodyPr/>
          <a:lstStyle/>
          <a:p>
            <a:fld id="{C24B4BA0-C2A3-498F-8DD4-ABB21F708F2F}" type="datetimeFigureOut">
              <a:rPr lang="en-US" smtClean="0"/>
              <a:t>11/29/2023</a:t>
            </a:fld>
            <a:endParaRPr lang="en-US"/>
          </a:p>
        </p:txBody>
      </p:sp>
      <p:sp>
        <p:nvSpPr>
          <p:cNvPr id="6" name="Footer Placeholder 5">
            <a:extLst>
              <a:ext uri="{FF2B5EF4-FFF2-40B4-BE49-F238E27FC236}">
                <a16:creationId xmlns:a16="http://schemas.microsoft.com/office/drawing/2014/main" id="{FBC2D543-85E9-B3D1-5A9B-1B3FC19F1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320FC-84B0-3CF8-70A6-A8F0203B341D}"/>
              </a:ext>
            </a:extLst>
          </p:cNvPr>
          <p:cNvSpPr>
            <a:spLocks noGrp="1"/>
          </p:cNvSpPr>
          <p:nvPr>
            <p:ph type="sldNum" sz="quarter" idx="12"/>
          </p:nvPr>
        </p:nvSpPr>
        <p:spPr/>
        <p:txBody>
          <a:bodyPr/>
          <a:lstStyle/>
          <a:p>
            <a:fld id="{9C147921-542B-4E88-A7F0-BC8EADB220ED}" type="slidenum">
              <a:rPr lang="en-US" smtClean="0"/>
              <a:t>‹#›</a:t>
            </a:fld>
            <a:endParaRPr lang="en-US"/>
          </a:p>
        </p:txBody>
      </p:sp>
    </p:spTree>
    <p:extLst>
      <p:ext uri="{BB962C8B-B14F-4D97-AF65-F5344CB8AC3E}">
        <p14:creationId xmlns:p14="http://schemas.microsoft.com/office/powerpoint/2010/main" val="195154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8B622-C656-4160-6819-64315D264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06A3B-A4DD-6E93-2282-9A766853A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10049-F7CF-2FF2-4A14-31019DA70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B4BA0-C2A3-498F-8DD4-ABB21F708F2F}" type="datetimeFigureOut">
              <a:rPr lang="en-US" smtClean="0"/>
              <a:t>11/29/2023</a:t>
            </a:fld>
            <a:endParaRPr lang="en-US"/>
          </a:p>
        </p:txBody>
      </p:sp>
      <p:sp>
        <p:nvSpPr>
          <p:cNvPr id="5" name="Footer Placeholder 4">
            <a:extLst>
              <a:ext uri="{FF2B5EF4-FFF2-40B4-BE49-F238E27FC236}">
                <a16:creationId xmlns:a16="http://schemas.microsoft.com/office/drawing/2014/main" id="{247EE413-2339-691C-8CFA-9A4FAC1A0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D3694A-CF48-ABCE-13C2-2E0E688F7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47921-542B-4E88-A7F0-BC8EADB220ED}" type="slidenum">
              <a:rPr lang="en-US" smtClean="0"/>
              <a:t>‹#›</a:t>
            </a:fld>
            <a:endParaRPr lang="en-US"/>
          </a:p>
        </p:txBody>
      </p:sp>
    </p:spTree>
    <p:extLst>
      <p:ext uri="{BB962C8B-B14F-4D97-AF65-F5344CB8AC3E}">
        <p14:creationId xmlns:p14="http://schemas.microsoft.com/office/powerpoint/2010/main" val="26961609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C801F-E6FD-4F2F-75C9-B131EF5E9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17E53-3588-6781-D4C8-35992CC61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7D08E-6084-5F29-F8E9-179B49F3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97E5C-A779-4D8A-BFDE-E072C8E05867}" type="datetimeFigureOut">
              <a:rPr lang="en-US" smtClean="0"/>
              <a:t>11/29/2023</a:t>
            </a:fld>
            <a:endParaRPr lang="en-US"/>
          </a:p>
        </p:txBody>
      </p:sp>
      <p:sp>
        <p:nvSpPr>
          <p:cNvPr id="5" name="Footer Placeholder 4">
            <a:extLst>
              <a:ext uri="{FF2B5EF4-FFF2-40B4-BE49-F238E27FC236}">
                <a16:creationId xmlns:a16="http://schemas.microsoft.com/office/drawing/2014/main" id="{BCB6D888-3987-F2B4-38D7-2C2EBB67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0802CC-3C68-7A1B-51ED-17AB0A5D0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6165A-F58A-4331-97A8-236894EA7F4C}" type="slidenum">
              <a:rPr lang="en-US" smtClean="0"/>
              <a:t>‹#›</a:t>
            </a:fld>
            <a:endParaRPr lang="en-US"/>
          </a:p>
        </p:txBody>
      </p:sp>
    </p:spTree>
    <p:extLst>
      <p:ext uri="{BB962C8B-B14F-4D97-AF65-F5344CB8AC3E}">
        <p14:creationId xmlns:p14="http://schemas.microsoft.com/office/powerpoint/2010/main" val="3414511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telling@whone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hyperlink" Target="mailto:help@whonet.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hyperlink" Target="http://www.satscan.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JNjO0TQcwA" TargetMode="External"/><Relationship Id="rId2" Type="http://schemas.openxmlformats.org/officeDocument/2006/relationships/hyperlink" Target="https://whonet.org/webinars.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84401" y="1074082"/>
            <a:ext cx="7539789" cy="857687"/>
          </a:xfrm>
        </p:spPr>
        <p:txBody>
          <a:bodyPr>
            <a:noAutofit/>
          </a:bodyPr>
          <a:lstStyle/>
          <a:p>
            <a:pPr eaLnBrk="1" hangingPunct="1"/>
            <a:r>
              <a:rPr lang="en-US" altLang="en-US" sz="3600" dirty="0">
                <a:latin typeface="Arial" panose="020B0604020202020204" pitchFamily="34" charset="0"/>
                <a:cs typeface="Arial" panose="020B0604020202020204" pitchFamily="34" charset="0"/>
              </a:rPr>
              <a:t>WHONET and Multidrug resistance</a:t>
            </a:r>
            <a:endParaRPr lang="en-GB" altLang="en-US" sz="3200"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524001" y="5189576"/>
            <a:ext cx="8153400" cy="1752600"/>
          </a:xfrm>
        </p:spPr>
        <p:txBody>
          <a:bodyPr/>
          <a:lstStyle/>
          <a:p>
            <a:pPr eaLnBrk="1" hangingPunct="1">
              <a:lnSpc>
                <a:spcPct val="80000"/>
              </a:lnSpc>
            </a:pPr>
            <a:r>
              <a:rPr lang="en-GB" altLang="en-US" sz="2000" dirty="0"/>
              <a:t>John Stelling, MD, MPH, </a:t>
            </a:r>
            <a:r>
              <a:rPr lang="en-GB" altLang="en-US" sz="2000" u="sng" dirty="0">
                <a:hlinkClick r:id="rId3"/>
              </a:rPr>
              <a:t>jstelling@whonet.org</a:t>
            </a:r>
            <a:endParaRPr lang="en-GB" altLang="en-US" sz="2000" u="sng" dirty="0"/>
          </a:p>
          <a:p>
            <a:pPr>
              <a:lnSpc>
                <a:spcPct val="80000"/>
              </a:lnSpc>
            </a:pPr>
            <a:r>
              <a:rPr lang="en-GB" altLang="en-US" sz="2000" dirty="0"/>
              <a:t>Brigham and Women’s Hospital, Harvard Medical School, Boston</a:t>
            </a:r>
          </a:p>
          <a:p>
            <a:pPr eaLnBrk="1" hangingPunct="1">
              <a:lnSpc>
                <a:spcPct val="80000"/>
              </a:lnSpc>
            </a:pPr>
            <a:r>
              <a:rPr lang="en-GB" altLang="en-US" sz="2000" dirty="0"/>
              <a:t>WHO Collaborating Centre for Surveillance of Antimicrobial Resistance</a:t>
            </a:r>
          </a:p>
          <a:p>
            <a:pPr eaLnBrk="1" hangingPunct="1">
              <a:lnSpc>
                <a:spcPct val="80000"/>
              </a:lnSpc>
            </a:pPr>
            <a:endParaRPr lang="en-GB" altLang="en-US" sz="2000" dirty="0"/>
          </a:p>
          <a:p>
            <a:pPr eaLnBrk="1" hangingPunct="1">
              <a:lnSpc>
                <a:spcPct val="80000"/>
              </a:lnSpc>
            </a:pPr>
            <a:endParaRPr lang="en-GB" altLang="en-US" sz="2000" dirty="0"/>
          </a:p>
        </p:txBody>
      </p:sp>
      <p:sp>
        <p:nvSpPr>
          <p:cNvPr id="2" name="Freeform 3">
            <a:extLst>
              <a:ext uri="{FF2B5EF4-FFF2-40B4-BE49-F238E27FC236}">
                <a16:creationId xmlns:a16="http://schemas.microsoft.com/office/drawing/2014/main" id="{CF2D5D6D-F825-C708-0380-C5819469A9BC}"/>
              </a:ext>
            </a:extLst>
          </p:cNvPr>
          <p:cNvSpPr/>
          <p:nvPr/>
        </p:nvSpPr>
        <p:spPr>
          <a:xfrm>
            <a:off x="9500814" y="4926928"/>
            <a:ext cx="2228963" cy="193107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4"/>
            <a:stretch>
              <a:fillRect/>
            </a:stretch>
          </a:blipFill>
        </p:spPr>
        <p:txBody>
          <a:bodyPr/>
          <a:lstStyle/>
          <a:p>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285-A1FD-EA73-45D4-A6D972AE6329}"/>
              </a:ext>
            </a:extLst>
          </p:cNvPr>
          <p:cNvSpPr>
            <a:spLocks noGrp="1"/>
          </p:cNvSpPr>
          <p:nvPr>
            <p:ph type="title"/>
          </p:nvPr>
        </p:nvSpPr>
        <p:spPr>
          <a:xfrm>
            <a:off x="838200" y="-23937"/>
            <a:ext cx="10515600" cy="1325563"/>
          </a:xfrm>
        </p:spPr>
        <p:txBody>
          <a:bodyPr/>
          <a:lstStyle/>
          <a:p>
            <a:r>
              <a:rPr lang="en-US" dirty="0"/>
              <a:t>Newer proposals for monitoring MDR</a:t>
            </a:r>
          </a:p>
        </p:txBody>
      </p:sp>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779939" y="1133886"/>
            <a:ext cx="10515600" cy="5345193"/>
          </a:xfrm>
        </p:spPr>
        <p:txBody>
          <a:bodyPr>
            <a:normAutofit fontScale="85000" lnSpcReduction="20000"/>
          </a:bodyPr>
          <a:lstStyle/>
          <a:p>
            <a:r>
              <a:rPr lang="en-US" dirty="0"/>
              <a:t>These definitions are often customized to local or national treatment guidelines and formularies.</a:t>
            </a:r>
          </a:p>
          <a:p>
            <a:pPr lvl="1"/>
            <a:r>
              <a:rPr lang="en-US" dirty="0"/>
              <a:t>They may have more practical relevance since they more closely reflect routine test practices and pharmacy formularies</a:t>
            </a:r>
          </a:p>
          <a:p>
            <a:pPr lvl="1"/>
            <a:r>
              <a:rPr lang="en-US" dirty="0"/>
              <a:t>They may be more relevant with regards to decisions on antimicrobial policy and essential drug lists</a:t>
            </a:r>
          </a:p>
          <a:p>
            <a:pPr lvl="1"/>
            <a:r>
              <a:rPr lang="en-US" dirty="0"/>
              <a:t>They may have more direct correlation with treatment outcomes</a:t>
            </a:r>
          </a:p>
          <a:p>
            <a:pPr lvl="1"/>
            <a:r>
              <a:rPr lang="en-US" dirty="0"/>
              <a:t>May be valuable for the design of clinical trials focused specifically on treatment alternatives for infections with multi-resistant pathogens</a:t>
            </a:r>
          </a:p>
          <a:p>
            <a:pPr marL="457200" lvl="1" indent="0">
              <a:buNone/>
            </a:pPr>
            <a:endParaRPr lang="en-US" dirty="0"/>
          </a:p>
          <a:p>
            <a:r>
              <a:rPr lang="en-US" dirty="0"/>
              <a:t>Examples:</a:t>
            </a:r>
          </a:p>
          <a:p>
            <a:pPr lvl="1"/>
            <a:r>
              <a:rPr lang="en-US" dirty="0"/>
              <a:t>UDR = Usual Drug Resistance:  From GARDP:  “Usual drug resistance describes isolates that are not fully susceptible wild-type strains but that can nonetheless be readily treated with standard therapies.”</a:t>
            </a:r>
          </a:p>
          <a:p>
            <a:pPr lvl="1"/>
            <a:r>
              <a:rPr lang="en-US" dirty="0"/>
              <a:t>DTR = Difficult-to-Treat Resistance.  Example from the 2015 CDC definition for Gram-negative bacteremia:  “intermediate or resistant to all reported agents in carbapenem, beta-lactam, and fluoroquinolone categories (including additional agents when results are available)”</a:t>
            </a:r>
          </a:p>
          <a:p>
            <a:pPr lvl="2"/>
            <a:r>
              <a:rPr lang="en-US" dirty="0"/>
              <a:t>DTR for urinary pathogens =  “Resistant to all carbapenem, beta-lactam, and fluoroquinolones plus nitrofurantoin and trimethoprim/sulfamethoxazole”</a:t>
            </a:r>
          </a:p>
          <a:p>
            <a:pPr lvl="2"/>
            <a:r>
              <a:rPr lang="en-US" dirty="0"/>
              <a:t>DTR with oral agents</a:t>
            </a:r>
          </a:p>
        </p:txBody>
      </p:sp>
    </p:spTree>
    <p:extLst>
      <p:ext uri="{BB962C8B-B14F-4D97-AF65-F5344CB8AC3E}">
        <p14:creationId xmlns:p14="http://schemas.microsoft.com/office/powerpoint/2010/main" val="98513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7821-FC9A-FBC2-69E9-DB8AFF4B6D96}"/>
              </a:ext>
            </a:extLst>
          </p:cNvPr>
          <p:cNvSpPr>
            <a:spLocks noGrp="1"/>
          </p:cNvSpPr>
          <p:nvPr>
            <p:ph type="title"/>
          </p:nvPr>
        </p:nvSpPr>
        <p:spPr/>
        <p:txBody>
          <a:bodyPr/>
          <a:lstStyle/>
          <a:p>
            <a:r>
              <a:rPr lang="en-US" dirty="0"/>
              <a:t>WHONET features for analysis of multidrug resistance</a:t>
            </a:r>
          </a:p>
        </p:txBody>
      </p:sp>
      <p:sp>
        <p:nvSpPr>
          <p:cNvPr id="3" name="Content Placeholder 2">
            <a:extLst>
              <a:ext uri="{FF2B5EF4-FFF2-40B4-BE49-F238E27FC236}">
                <a16:creationId xmlns:a16="http://schemas.microsoft.com/office/drawing/2014/main" id="{BD1E922C-06B4-9367-105B-397D896D2A85}"/>
              </a:ext>
            </a:extLst>
          </p:cNvPr>
          <p:cNvSpPr>
            <a:spLocks noGrp="1"/>
          </p:cNvSpPr>
          <p:nvPr>
            <p:ph idx="1"/>
          </p:nvPr>
        </p:nvSpPr>
        <p:spPr>
          <a:xfrm>
            <a:off x="838200" y="1825625"/>
            <a:ext cx="10515600" cy="4351338"/>
          </a:xfrm>
        </p:spPr>
        <p:txBody>
          <a:bodyPr/>
          <a:lstStyle/>
          <a:p>
            <a:r>
              <a:rPr lang="en-US" dirty="0"/>
              <a:t>Antibiograms</a:t>
            </a:r>
          </a:p>
          <a:p>
            <a:r>
              <a:rPr lang="en-US" dirty="0"/>
              <a:t>Scatterplots</a:t>
            </a:r>
          </a:p>
          <a:p>
            <a:r>
              <a:rPr lang="en-US" dirty="0"/>
              <a:t>Resistance profiles</a:t>
            </a:r>
          </a:p>
          <a:p>
            <a:r>
              <a:rPr lang="en-US" dirty="0"/>
              <a:t>Cluster detection</a:t>
            </a:r>
          </a:p>
          <a:p>
            <a:r>
              <a:rPr lang="en-US" dirty="0"/>
              <a:t>Correlation of phenotypes and genotypes</a:t>
            </a:r>
          </a:p>
        </p:txBody>
      </p:sp>
    </p:spTree>
    <p:extLst>
      <p:ext uri="{BB962C8B-B14F-4D97-AF65-F5344CB8AC3E}">
        <p14:creationId xmlns:p14="http://schemas.microsoft.com/office/powerpoint/2010/main" val="251251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8DCA-1EAC-6D4F-D798-3BE6BFF35B5F}"/>
              </a:ext>
            </a:extLst>
          </p:cNvPr>
          <p:cNvSpPr>
            <a:spLocks noGrp="1"/>
          </p:cNvSpPr>
          <p:nvPr>
            <p:ph type="title"/>
          </p:nvPr>
        </p:nvSpPr>
        <p:spPr>
          <a:xfrm>
            <a:off x="838200" y="12201"/>
            <a:ext cx="10515600" cy="1325563"/>
          </a:xfrm>
        </p:spPr>
        <p:txBody>
          <a:bodyPr/>
          <a:lstStyle/>
          <a:p>
            <a:r>
              <a:rPr lang="en-US" dirty="0"/>
              <a:t>WHONET Antibiograms for MDR</a:t>
            </a:r>
          </a:p>
        </p:txBody>
      </p:sp>
      <p:sp>
        <p:nvSpPr>
          <p:cNvPr id="3" name="Content Placeholder 2">
            <a:extLst>
              <a:ext uri="{FF2B5EF4-FFF2-40B4-BE49-F238E27FC236}">
                <a16:creationId xmlns:a16="http://schemas.microsoft.com/office/drawing/2014/main" id="{A73CFE6C-FF6D-584E-DC02-D990892D6DF2}"/>
              </a:ext>
            </a:extLst>
          </p:cNvPr>
          <p:cNvSpPr>
            <a:spLocks noGrp="1"/>
          </p:cNvSpPr>
          <p:nvPr>
            <p:ph idx="1"/>
          </p:nvPr>
        </p:nvSpPr>
        <p:spPr>
          <a:xfrm>
            <a:off x="814137" y="1428583"/>
            <a:ext cx="10515600" cy="4351338"/>
          </a:xfrm>
        </p:spPr>
        <p:txBody>
          <a:bodyPr/>
          <a:lstStyle/>
          <a:p>
            <a:r>
              <a:rPr lang="en-US" dirty="0"/>
              <a:t>Create a typical antibiogram</a:t>
            </a:r>
          </a:p>
          <a:p>
            <a:r>
              <a:rPr lang="en-US" dirty="0"/>
              <a:t>Filter on relevant antibiotic test results</a:t>
            </a:r>
          </a:p>
          <a:p>
            <a:r>
              <a:rPr lang="en-US" dirty="0"/>
              <a:t>Examples:</a:t>
            </a:r>
          </a:p>
          <a:p>
            <a:pPr lvl="1"/>
            <a:r>
              <a:rPr lang="en-US" dirty="0"/>
              <a:t>Demonstration:  Antibiogram for MRSA</a:t>
            </a:r>
          </a:p>
          <a:p>
            <a:pPr lvl="1"/>
            <a:r>
              <a:rPr lang="en-US" dirty="0"/>
              <a:t>Demonstration: Antibiogram for Gram-negative organisms resistant to at least one third-generation cephalosporin (resistance within one antibiotic subclass)</a:t>
            </a:r>
          </a:p>
          <a:p>
            <a:pPr lvl="1"/>
            <a:r>
              <a:rPr lang="en-US" dirty="0"/>
              <a:t>Antibiogram for Gram-negative organisms resistant to amikacin, ceftriaxone, and piperacillin/tazobactam (resistance across drug classes and subclasses)</a:t>
            </a:r>
          </a:p>
        </p:txBody>
      </p:sp>
    </p:spTree>
    <p:extLst>
      <p:ext uri="{BB962C8B-B14F-4D97-AF65-F5344CB8AC3E}">
        <p14:creationId xmlns:p14="http://schemas.microsoft.com/office/powerpoint/2010/main" val="134962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2051CF-C9FE-3855-CCA8-5EC77B0917AA}"/>
              </a:ext>
            </a:extLst>
          </p:cNvPr>
          <p:cNvPicPr>
            <a:picLocks noChangeAspect="1"/>
          </p:cNvPicPr>
          <p:nvPr/>
        </p:nvPicPr>
        <p:blipFill>
          <a:blip r:embed="rId3"/>
          <a:stretch>
            <a:fillRect/>
          </a:stretch>
        </p:blipFill>
        <p:spPr>
          <a:xfrm>
            <a:off x="1292909" y="4311892"/>
            <a:ext cx="5305105" cy="2247425"/>
          </a:xfrm>
          <a:prstGeom prst="rect">
            <a:avLst/>
          </a:prstGeom>
        </p:spPr>
      </p:pic>
      <p:pic>
        <p:nvPicPr>
          <p:cNvPr id="16" name="Picture 15">
            <a:extLst>
              <a:ext uri="{FF2B5EF4-FFF2-40B4-BE49-F238E27FC236}">
                <a16:creationId xmlns:a16="http://schemas.microsoft.com/office/drawing/2014/main" id="{EF5DCF38-D19E-BE24-DF21-E7D7AD9D44D2}"/>
              </a:ext>
            </a:extLst>
          </p:cNvPr>
          <p:cNvPicPr>
            <a:picLocks noChangeAspect="1"/>
          </p:cNvPicPr>
          <p:nvPr/>
        </p:nvPicPr>
        <p:blipFill>
          <a:blip r:embed="rId4"/>
          <a:stretch>
            <a:fillRect/>
          </a:stretch>
        </p:blipFill>
        <p:spPr>
          <a:xfrm>
            <a:off x="6957123" y="4388092"/>
            <a:ext cx="5305105" cy="2247425"/>
          </a:xfrm>
          <a:prstGeom prst="rect">
            <a:avLst/>
          </a:prstGeom>
        </p:spPr>
      </p:pic>
      <p:sp>
        <p:nvSpPr>
          <p:cNvPr id="2" name="Title 1">
            <a:extLst>
              <a:ext uri="{FF2B5EF4-FFF2-40B4-BE49-F238E27FC236}">
                <a16:creationId xmlns:a16="http://schemas.microsoft.com/office/drawing/2014/main" id="{4B6B576C-47AE-5F56-85C7-8F2FB332F439}"/>
              </a:ext>
            </a:extLst>
          </p:cNvPr>
          <p:cNvSpPr>
            <a:spLocks noGrp="1"/>
          </p:cNvSpPr>
          <p:nvPr>
            <p:ph type="title"/>
          </p:nvPr>
        </p:nvSpPr>
        <p:spPr>
          <a:xfrm>
            <a:off x="389024" y="-3841"/>
            <a:ext cx="10515600" cy="1325563"/>
          </a:xfrm>
        </p:spPr>
        <p:txBody>
          <a:bodyPr/>
          <a:lstStyle/>
          <a:p>
            <a:r>
              <a:rPr lang="en-US" i="1" dirty="0"/>
              <a:t>Staphylococcus aureus - </a:t>
            </a:r>
            <a:r>
              <a:rPr lang="en-US" dirty="0"/>
              <a:t>%Resistant</a:t>
            </a:r>
          </a:p>
        </p:txBody>
      </p:sp>
      <p:sp>
        <p:nvSpPr>
          <p:cNvPr id="10" name="TextBox 9">
            <a:extLst>
              <a:ext uri="{FF2B5EF4-FFF2-40B4-BE49-F238E27FC236}">
                <a16:creationId xmlns:a16="http://schemas.microsoft.com/office/drawing/2014/main" id="{A123242A-8396-CC4A-DA48-53C5EAD9A599}"/>
              </a:ext>
            </a:extLst>
          </p:cNvPr>
          <p:cNvSpPr txBox="1"/>
          <p:nvPr/>
        </p:nvSpPr>
        <p:spPr>
          <a:xfrm>
            <a:off x="1828787" y="1515530"/>
            <a:ext cx="1828800" cy="646331"/>
          </a:xfrm>
          <a:prstGeom prst="rect">
            <a:avLst/>
          </a:prstGeom>
          <a:noFill/>
        </p:spPr>
        <p:txBody>
          <a:bodyPr wrap="square" rtlCol="0">
            <a:spAutoFit/>
          </a:bodyPr>
          <a:lstStyle/>
          <a:p>
            <a:pPr algn="ctr"/>
            <a:r>
              <a:rPr lang="en-US" sz="1800" kern="1200" dirty="0">
                <a:solidFill>
                  <a:schemeClr val="tx1"/>
                </a:solidFill>
                <a:latin typeface="+mn-lt"/>
                <a:ea typeface="+mn-ea"/>
                <a:cs typeface="+mn-cs"/>
              </a:rPr>
              <a:t>All </a:t>
            </a:r>
            <a:r>
              <a:rPr lang="en-US" sz="1800" i="1" kern="1200" dirty="0">
                <a:solidFill>
                  <a:schemeClr val="tx1"/>
                </a:solidFill>
                <a:latin typeface="+mn-lt"/>
                <a:ea typeface="+mn-ea"/>
                <a:cs typeface="+mn-cs"/>
              </a:rPr>
              <a:t>S. aureus</a:t>
            </a:r>
          </a:p>
          <a:p>
            <a:pPr algn="ctr"/>
            <a:r>
              <a:rPr lang="en-US" dirty="0"/>
              <a:t>(N = 76)</a:t>
            </a:r>
            <a:endParaRPr lang="en-US" sz="18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02681A29-392F-9017-1B68-C22F28848520}"/>
              </a:ext>
            </a:extLst>
          </p:cNvPr>
          <p:cNvSpPr txBox="1"/>
          <p:nvPr/>
        </p:nvSpPr>
        <p:spPr>
          <a:xfrm>
            <a:off x="6290235" y="4953003"/>
            <a:ext cx="1135541" cy="646331"/>
          </a:xfrm>
          <a:prstGeom prst="rect">
            <a:avLst/>
          </a:prstGeom>
          <a:noFill/>
        </p:spPr>
        <p:txBody>
          <a:bodyPr wrap="square" rtlCol="0">
            <a:spAutoFit/>
          </a:bodyPr>
          <a:lstStyle/>
          <a:p>
            <a:pPr algn="ctr"/>
            <a:r>
              <a:rPr lang="en-US" sz="1800" kern="1200" dirty="0">
                <a:solidFill>
                  <a:schemeClr val="tx1"/>
                </a:solidFill>
                <a:latin typeface="+mn-lt"/>
                <a:ea typeface="+mn-ea"/>
                <a:cs typeface="+mn-cs"/>
              </a:rPr>
              <a:t>MRSA</a:t>
            </a:r>
          </a:p>
          <a:p>
            <a:pPr algn="ctr"/>
            <a:r>
              <a:rPr lang="en-US" dirty="0"/>
              <a:t>(N =10)</a:t>
            </a:r>
            <a:endParaRPr lang="en-US" sz="1800" kern="1200" dirty="0">
              <a:solidFill>
                <a:schemeClr val="tx1"/>
              </a:solidFill>
              <a:latin typeface="+mn-lt"/>
              <a:ea typeface="+mn-ea"/>
              <a:cs typeface="+mn-cs"/>
            </a:endParaRPr>
          </a:p>
        </p:txBody>
      </p:sp>
      <p:sp>
        <p:nvSpPr>
          <p:cNvPr id="12" name="TextBox 11">
            <a:extLst>
              <a:ext uri="{FF2B5EF4-FFF2-40B4-BE49-F238E27FC236}">
                <a16:creationId xmlns:a16="http://schemas.microsoft.com/office/drawing/2014/main" id="{9A7C833B-AAD3-6605-D904-B0E4216C9A69}"/>
              </a:ext>
            </a:extLst>
          </p:cNvPr>
          <p:cNvSpPr txBox="1"/>
          <p:nvPr/>
        </p:nvSpPr>
        <p:spPr>
          <a:xfrm>
            <a:off x="-8985" y="5012271"/>
            <a:ext cx="1135541" cy="646331"/>
          </a:xfrm>
          <a:prstGeom prst="rect">
            <a:avLst/>
          </a:prstGeom>
          <a:noFill/>
        </p:spPr>
        <p:txBody>
          <a:bodyPr wrap="square" rtlCol="0">
            <a:spAutoFit/>
          </a:bodyPr>
          <a:lstStyle/>
          <a:p>
            <a:pPr algn="ctr"/>
            <a:r>
              <a:rPr lang="en-US" sz="1800" kern="1200" dirty="0">
                <a:solidFill>
                  <a:schemeClr val="tx1"/>
                </a:solidFill>
                <a:latin typeface="+mn-lt"/>
                <a:ea typeface="+mn-ea"/>
                <a:cs typeface="+mn-cs"/>
              </a:rPr>
              <a:t>MSSA</a:t>
            </a:r>
          </a:p>
          <a:p>
            <a:pPr algn="ctr"/>
            <a:r>
              <a:rPr lang="en-US" dirty="0"/>
              <a:t>(N = 68)</a:t>
            </a:r>
            <a:endParaRPr lang="en-US" sz="1800" kern="1200" dirty="0">
              <a:solidFill>
                <a:schemeClr val="tx1"/>
              </a:solidFill>
              <a:latin typeface="+mn-lt"/>
              <a:ea typeface="+mn-ea"/>
              <a:cs typeface="+mn-cs"/>
            </a:endParaRPr>
          </a:p>
        </p:txBody>
      </p:sp>
      <p:pic>
        <p:nvPicPr>
          <p:cNvPr id="14" name="Picture 13">
            <a:extLst>
              <a:ext uri="{FF2B5EF4-FFF2-40B4-BE49-F238E27FC236}">
                <a16:creationId xmlns:a16="http://schemas.microsoft.com/office/drawing/2014/main" id="{A272FC82-A2B7-13C1-05BF-291B6C249077}"/>
              </a:ext>
            </a:extLst>
          </p:cNvPr>
          <p:cNvPicPr>
            <a:picLocks noChangeAspect="1"/>
          </p:cNvPicPr>
          <p:nvPr/>
        </p:nvPicPr>
        <p:blipFill>
          <a:blip r:embed="rId5"/>
          <a:stretch>
            <a:fillRect/>
          </a:stretch>
        </p:blipFill>
        <p:spPr>
          <a:xfrm>
            <a:off x="3443447" y="1190206"/>
            <a:ext cx="5305105" cy="2631852"/>
          </a:xfrm>
          <a:prstGeom prst="rect">
            <a:avLst/>
          </a:prstGeom>
        </p:spPr>
      </p:pic>
    </p:spTree>
    <p:extLst>
      <p:ext uri="{BB962C8B-B14F-4D97-AF65-F5344CB8AC3E}">
        <p14:creationId xmlns:p14="http://schemas.microsoft.com/office/powerpoint/2010/main" val="124728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3311-BB64-5B28-15F6-90A553EA9AC9}"/>
              </a:ext>
            </a:extLst>
          </p:cNvPr>
          <p:cNvSpPr>
            <a:spLocks noGrp="1"/>
          </p:cNvSpPr>
          <p:nvPr>
            <p:ph type="title"/>
          </p:nvPr>
        </p:nvSpPr>
        <p:spPr>
          <a:xfrm>
            <a:off x="838200" y="36264"/>
            <a:ext cx="10515600" cy="1325563"/>
          </a:xfrm>
        </p:spPr>
        <p:txBody>
          <a:bodyPr/>
          <a:lstStyle/>
          <a:p>
            <a:r>
              <a:rPr lang="en-US" dirty="0"/>
              <a:t>Scatterplot</a:t>
            </a:r>
          </a:p>
        </p:txBody>
      </p:sp>
      <p:sp>
        <p:nvSpPr>
          <p:cNvPr id="3" name="Content Placeholder 2">
            <a:extLst>
              <a:ext uri="{FF2B5EF4-FFF2-40B4-BE49-F238E27FC236}">
                <a16:creationId xmlns:a16="http://schemas.microsoft.com/office/drawing/2014/main" id="{FF8F8569-34F8-1517-1FB9-92B8718F0C96}"/>
              </a:ext>
            </a:extLst>
          </p:cNvPr>
          <p:cNvSpPr>
            <a:spLocks noGrp="1"/>
          </p:cNvSpPr>
          <p:nvPr>
            <p:ph idx="1"/>
          </p:nvPr>
        </p:nvSpPr>
        <p:spPr>
          <a:xfrm>
            <a:off x="838200" y="1288218"/>
            <a:ext cx="10515600" cy="4928098"/>
          </a:xfrm>
        </p:spPr>
        <p:txBody>
          <a:bodyPr>
            <a:normAutofit fontScale="92500" lnSpcReduction="20000"/>
          </a:bodyPr>
          <a:lstStyle/>
          <a:p>
            <a:r>
              <a:rPr lang="en-US" dirty="0"/>
              <a:t>In a scatterplot, we compare the results of two antibiotic tests.</a:t>
            </a:r>
          </a:p>
          <a:p>
            <a:pPr lvl="1"/>
            <a:r>
              <a:rPr lang="en-US" dirty="0"/>
              <a:t>Antibiotics of the same class:  </a:t>
            </a:r>
            <a:r>
              <a:rPr lang="en-US" i="1" dirty="0"/>
              <a:t>Escherichia coli </a:t>
            </a:r>
            <a:r>
              <a:rPr lang="en-US" dirty="0"/>
              <a:t>with cefotaxime and ceftazidime.  Useful for the phenotype classification of ESBLs and development of treatment guidelines.</a:t>
            </a:r>
          </a:p>
          <a:p>
            <a:pPr lvl="1"/>
            <a:r>
              <a:rPr lang="en-US" dirty="0"/>
              <a:t>Antibiotics of different classes:  </a:t>
            </a:r>
            <a:r>
              <a:rPr lang="en-US" i="1" dirty="0"/>
              <a:t>Staphylococcus aureus</a:t>
            </a:r>
            <a:r>
              <a:rPr lang="en-US" dirty="0"/>
              <a:t> with oxacillin (MIC) and ciprofloxacin.  Useful for exploring linkage of genes and development of treatment guidelines</a:t>
            </a:r>
          </a:p>
          <a:p>
            <a:pPr lvl="1"/>
            <a:r>
              <a:rPr lang="en-US" dirty="0"/>
              <a:t>Two test methods:</a:t>
            </a:r>
          </a:p>
          <a:p>
            <a:pPr lvl="2"/>
            <a:r>
              <a:rPr lang="en-US" i="1" dirty="0"/>
              <a:t>Klebsiella pneumoniae </a:t>
            </a:r>
            <a:r>
              <a:rPr lang="en-US" dirty="0"/>
              <a:t>with imipenem disk and imipenem MIC (same antibiotic).  Useful for confirming important results</a:t>
            </a:r>
          </a:p>
          <a:p>
            <a:pPr lvl="2"/>
            <a:r>
              <a:rPr lang="en-US" i="1" dirty="0"/>
              <a:t>Streptococcus pneumoniae</a:t>
            </a:r>
            <a:r>
              <a:rPr lang="en-US" dirty="0"/>
              <a:t> with oxacillin disk and penicillin MIC (different antibiotics).  Useful for confirming important results</a:t>
            </a:r>
          </a:p>
          <a:p>
            <a:r>
              <a:rPr lang="en-US" dirty="0"/>
              <a:t>The scatterplot can be done in two ways:</a:t>
            </a:r>
          </a:p>
          <a:p>
            <a:pPr lvl="1"/>
            <a:r>
              <a:rPr lang="en-US" dirty="0"/>
              <a:t>Using test measurements (zone and MIC measurements) – Useful to infection control and molecular epidemiologists for recognizing subpopulations</a:t>
            </a:r>
          </a:p>
          <a:p>
            <a:pPr lvl="1"/>
            <a:r>
              <a:rPr lang="en-US" dirty="0"/>
              <a:t>Using test interpretations (RIS) – Useful to the pharmacy in evaluating treatment alternatives.  Also useful for inferring possible resistance mechanisms.</a:t>
            </a:r>
          </a:p>
        </p:txBody>
      </p:sp>
    </p:spTree>
    <p:extLst>
      <p:ext uri="{BB962C8B-B14F-4D97-AF65-F5344CB8AC3E}">
        <p14:creationId xmlns:p14="http://schemas.microsoft.com/office/powerpoint/2010/main" val="221188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CE18-4F18-0BF8-B3C7-26DDE70813AD}"/>
              </a:ext>
            </a:extLst>
          </p:cNvPr>
          <p:cNvSpPr>
            <a:spLocks noGrp="1"/>
          </p:cNvSpPr>
          <p:nvPr>
            <p:ph type="title"/>
          </p:nvPr>
        </p:nvSpPr>
        <p:spPr/>
        <p:txBody>
          <a:bodyPr>
            <a:normAutofit/>
          </a:bodyPr>
          <a:lstStyle/>
          <a:p>
            <a:r>
              <a:rPr lang="en-US" dirty="0"/>
              <a:t>Scatterplot – </a:t>
            </a:r>
            <a:r>
              <a:rPr lang="en-US" i="1" dirty="0"/>
              <a:t>Klebsiella pneumoniae</a:t>
            </a:r>
            <a:br>
              <a:rPr lang="en-US" i="1" dirty="0"/>
            </a:br>
            <a:r>
              <a:rPr lang="en-US" i="1" dirty="0"/>
              <a:t>G</a:t>
            </a:r>
            <a:r>
              <a:rPr lang="en-US" dirty="0"/>
              <a:t>entamicin and amikacin interpretations</a:t>
            </a:r>
          </a:p>
        </p:txBody>
      </p:sp>
      <p:sp>
        <p:nvSpPr>
          <p:cNvPr id="3" name="Content Placeholder 2">
            <a:extLst>
              <a:ext uri="{FF2B5EF4-FFF2-40B4-BE49-F238E27FC236}">
                <a16:creationId xmlns:a16="http://schemas.microsoft.com/office/drawing/2014/main" id="{BCE9539A-7637-04BC-3EE1-C623224906C9}"/>
              </a:ext>
            </a:extLst>
          </p:cNvPr>
          <p:cNvSpPr>
            <a:spLocks noGrp="1"/>
          </p:cNvSpPr>
          <p:nvPr>
            <p:ph idx="1"/>
          </p:nvPr>
        </p:nvSpPr>
        <p:spPr>
          <a:xfrm>
            <a:off x="6165570" y="1825625"/>
            <a:ext cx="5626214" cy="3970876"/>
          </a:xfrm>
        </p:spPr>
        <p:txBody>
          <a:bodyPr>
            <a:normAutofit fontScale="92500" lnSpcReduction="20000"/>
          </a:bodyPr>
          <a:lstStyle/>
          <a:p>
            <a:r>
              <a:rPr lang="en-US" dirty="0"/>
              <a:t>Correction conclusions</a:t>
            </a:r>
          </a:p>
          <a:p>
            <a:pPr lvl="1"/>
            <a:r>
              <a:rPr lang="en-US" dirty="0"/>
              <a:t>Both GEN and AMK are very effective</a:t>
            </a:r>
          </a:p>
          <a:p>
            <a:pPr lvl="1"/>
            <a:r>
              <a:rPr lang="en-US" dirty="0"/>
              <a:t>AMK is more effective than GEN – by approximately 10%</a:t>
            </a:r>
          </a:p>
          <a:p>
            <a:r>
              <a:rPr lang="en-US" dirty="0"/>
              <a:t>Incorrect conclusion</a:t>
            </a:r>
          </a:p>
          <a:p>
            <a:pPr lvl="1"/>
            <a:r>
              <a:rPr lang="en-US" dirty="0"/>
              <a:t>AMK is always a better choice than GEN</a:t>
            </a:r>
          </a:p>
          <a:p>
            <a:r>
              <a:rPr lang="en-US" dirty="0"/>
              <a:t>A better conclusion</a:t>
            </a:r>
          </a:p>
          <a:p>
            <a:pPr lvl="1"/>
            <a:r>
              <a:rPr lang="en-US" dirty="0"/>
              <a:t>GEN is a good first line agent for non-life-threatening community infections</a:t>
            </a:r>
          </a:p>
          <a:p>
            <a:pPr lvl="1"/>
            <a:r>
              <a:rPr lang="en-US" dirty="0"/>
              <a:t>AMK would be a more appropriate choice for ICU patients and life-threatening community infections</a:t>
            </a:r>
          </a:p>
        </p:txBody>
      </p:sp>
      <p:pic>
        <p:nvPicPr>
          <p:cNvPr id="8" name="Picture 4">
            <a:extLst>
              <a:ext uri="{FF2B5EF4-FFF2-40B4-BE49-F238E27FC236}">
                <a16:creationId xmlns:a16="http://schemas.microsoft.com/office/drawing/2014/main" id="{BAD2744C-D591-0045-66E9-34A5F8A98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550" y="1593281"/>
            <a:ext cx="4738898" cy="486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 name="TextBox 22">
            <a:extLst>
              <a:ext uri="{FF2B5EF4-FFF2-40B4-BE49-F238E27FC236}">
                <a16:creationId xmlns:a16="http://schemas.microsoft.com/office/drawing/2014/main" id="{442A7A2F-6935-3A1B-6A8E-4ABD75E8CD0C}"/>
              </a:ext>
            </a:extLst>
          </p:cNvPr>
          <p:cNvSpPr txBox="1"/>
          <p:nvPr/>
        </p:nvSpPr>
        <p:spPr>
          <a:xfrm>
            <a:off x="6108116" y="5772246"/>
            <a:ext cx="5381520" cy="923330"/>
          </a:xfrm>
          <a:prstGeom prst="rect">
            <a:avLst/>
          </a:prstGeom>
          <a:noFill/>
        </p:spPr>
        <p:txBody>
          <a:bodyPr wrap="square" rtlCol="0">
            <a:spAutoFit/>
          </a:bodyPr>
          <a:lstStyle/>
          <a:p>
            <a:pPr algn="l"/>
            <a:r>
              <a:rPr lang="en-US" sz="1800" dirty="0">
                <a:solidFill>
                  <a:schemeClr val="tx1"/>
                </a:solidFill>
              </a:rPr>
              <a:t>Quality comment:  None of isolates are AMK-R and GEN-S.  Such findings could be true, but they could also suggest a problem in test quality.</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7144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9539A-7637-04BC-3EE1-C623224906C9}"/>
              </a:ext>
            </a:extLst>
          </p:cNvPr>
          <p:cNvSpPr>
            <a:spLocks noGrp="1"/>
          </p:cNvSpPr>
          <p:nvPr>
            <p:ph idx="1"/>
          </p:nvPr>
        </p:nvSpPr>
        <p:spPr>
          <a:xfrm>
            <a:off x="5701085" y="1795204"/>
            <a:ext cx="6074797" cy="4351338"/>
          </a:xfrm>
        </p:spPr>
        <p:txBody>
          <a:bodyPr>
            <a:normAutofit/>
          </a:bodyPr>
          <a:lstStyle/>
          <a:p>
            <a:r>
              <a:rPr lang="en-US" dirty="0"/>
              <a:t>There seem to be three large </a:t>
            </a:r>
            <a:r>
              <a:rPr lang="en-US" b="1" u="sng" dirty="0"/>
              <a:t>phenotypic</a:t>
            </a:r>
            <a:r>
              <a:rPr lang="en-US" dirty="0"/>
              <a:t> groups, one smaller one, and some outliers</a:t>
            </a:r>
          </a:p>
          <a:p>
            <a:pPr lvl="1"/>
            <a:r>
              <a:rPr lang="en-US" dirty="0"/>
              <a:t>Group A – Susceptible “Wild Type”</a:t>
            </a:r>
          </a:p>
          <a:p>
            <a:pPr lvl="1"/>
            <a:r>
              <a:rPr lang="en-US" dirty="0"/>
              <a:t>Group B – High-level resistance to GEN and small decrease in AMK susceptibility</a:t>
            </a:r>
          </a:p>
          <a:p>
            <a:pPr lvl="1"/>
            <a:r>
              <a:rPr lang="en-US" dirty="0"/>
              <a:t>Group C – Borderline resistance to GEN and decreased AMK susceptibility</a:t>
            </a:r>
          </a:p>
          <a:p>
            <a:pPr lvl="1"/>
            <a:r>
              <a:rPr lang="en-US" dirty="0"/>
              <a:t>Group D – Borderline resistance to GEN and AMK</a:t>
            </a:r>
          </a:p>
        </p:txBody>
      </p:sp>
      <p:pic>
        <p:nvPicPr>
          <p:cNvPr id="16" name="Picture 3">
            <a:extLst>
              <a:ext uri="{FF2B5EF4-FFF2-40B4-BE49-F238E27FC236}">
                <a16:creationId xmlns:a16="http://schemas.microsoft.com/office/drawing/2014/main" id="{7F5366F7-A419-6908-34F0-7344DA47E8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28" y="1808304"/>
            <a:ext cx="4665473" cy="487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 name="Oval 18">
            <a:extLst>
              <a:ext uri="{FF2B5EF4-FFF2-40B4-BE49-F238E27FC236}">
                <a16:creationId xmlns:a16="http://schemas.microsoft.com/office/drawing/2014/main" id="{E22A546C-BE79-13A5-DE97-85EC6B93A7F3}"/>
              </a:ext>
            </a:extLst>
          </p:cNvPr>
          <p:cNvSpPr>
            <a:spLocks noChangeArrowheads="1"/>
          </p:cNvSpPr>
          <p:nvPr/>
        </p:nvSpPr>
        <p:spPr bwMode="auto">
          <a:xfrm>
            <a:off x="2282099" y="4499199"/>
            <a:ext cx="427545" cy="531149"/>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20" name="Oval 19">
            <a:extLst>
              <a:ext uri="{FF2B5EF4-FFF2-40B4-BE49-F238E27FC236}">
                <a16:creationId xmlns:a16="http://schemas.microsoft.com/office/drawing/2014/main" id="{DE9F5340-E3D8-EC08-68BD-48C05567B1B7}"/>
              </a:ext>
            </a:extLst>
          </p:cNvPr>
          <p:cNvSpPr>
            <a:spLocks noChangeArrowheads="1"/>
          </p:cNvSpPr>
          <p:nvPr/>
        </p:nvSpPr>
        <p:spPr bwMode="auto">
          <a:xfrm>
            <a:off x="1762584" y="2956637"/>
            <a:ext cx="194339" cy="194073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21" name="Oval 20">
            <a:extLst>
              <a:ext uri="{FF2B5EF4-FFF2-40B4-BE49-F238E27FC236}">
                <a16:creationId xmlns:a16="http://schemas.microsoft.com/office/drawing/2014/main" id="{51DD0B11-495B-0049-3E7E-2CE6A8B6AEEB}"/>
              </a:ext>
            </a:extLst>
          </p:cNvPr>
          <p:cNvSpPr>
            <a:spLocks noChangeArrowheads="1"/>
          </p:cNvSpPr>
          <p:nvPr/>
        </p:nvSpPr>
        <p:spPr bwMode="auto">
          <a:xfrm rot="2366884">
            <a:off x="3090416" y="2647695"/>
            <a:ext cx="686555" cy="194073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22" name="Oval 6">
            <a:extLst>
              <a:ext uri="{FF2B5EF4-FFF2-40B4-BE49-F238E27FC236}">
                <a16:creationId xmlns:a16="http://schemas.microsoft.com/office/drawing/2014/main" id="{51A03679-EF77-786A-6F60-07EB929D8C71}"/>
              </a:ext>
            </a:extLst>
          </p:cNvPr>
          <p:cNvSpPr>
            <a:spLocks noChangeArrowheads="1"/>
          </p:cNvSpPr>
          <p:nvPr/>
        </p:nvSpPr>
        <p:spPr bwMode="auto">
          <a:xfrm>
            <a:off x="2175369" y="3816948"/>
            <a:ext cx="646602" cy="65039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100"/>
          </a:p>
        </p:txBody>
      </p:sp>
      <p:sp>
        <p:nvSpPr>
          <p:cNvPr id="7" name="Title 1">
            <a:extLst>
              <a:ext uri="{FF2B5EF4-FFF2-40B4-BE49-F238E27FC236}">
                <a16:creationId xmlns:a16="http://schemas.microsoft.com/office/drawing/2014/main" id="{5FF1FBD2-7A23-1281-EB08-4DFEECF9E689}"/>
              </a:ext>
            </a:extLst>
          </p:cNvPr>
          <p:cNvSpPr>
            <a:spLocks noGrp="1"/>
          </p:cNvSpPr>
          <p:nvPr>
            <p:ph type="title"/>
          </p:nvPr>
        </p:nvSpPr>
        <p:spPr>
          <a:xfrm>
            <a:off x="838200" y="365125"/>
            <a:ext cx="10515600" cy="1325563"/>
          </a:xfrm>
        </p:spPr>
        <p:txBody>
          <a:bodyPr>
            <a:normAutofit/>
          </a:bodyPr>
          <a:lstStyle/>
          <a:p>
            <a:r>
              <a:rPr lang="en-US" dirty="0"/>
              <a:t>Scatterplot – </a:t>
            </a:r>
            <a:r>
              <a:rPr lang="en-US" i="1" dirty="0"/>
              <a:t>Klebsiella pneumoniae</a:t>
            </a:r>
            <a:br>
              <a:rPr lang="en-US" i="1" dirty="0"/>
            </a:br>
            <a:r>
              <a:rPr lang="en-US" i="1" dirty="0"/>
              <a:t>G</a:t>
            </a:r>
            <a:r>
              <a:rPr lang="en-US" dirty="0"/>
              <a:t>entamicin and amikacin measurements</a:t>
            </a:r>
          </a:p>
        </p:txBody>
      </p:sp>
      <p:sp>
        <p:nvSpPr>
          <p:cNvPr id="9" name="TextBox 8">
            <a:extLst>
              <a:ext uri="{FF2B5EF4-FFF2-40B4-BE49-F238E27FC236}">
                <a16:creationId xmlns:a16="http://schemas.microsoft.com/office/drawing/2014/main" id="{8F734408-0546-8A1C-8335-5BA9F4D590CC}"/>
              </a:ext>
            </a:extLst>
          </p:cNvPr>
          <p:cNvSpPr txBox="1"/>
          <p:nvPr/>
        </p:nvSpPr>
        <p:spPr>
          <a:xfrm>
            <a:off x="6108116" y="5772246"/>
            <a:ext cx="5381520" cy="923330"/>
          </a:xfrm>
          <a:prstGeom prst="rect">
            <a:avLst/>
          </a:prstGeom>
          <a:noFill/>
        </p:spPr>
        <p:txBody>
          <a:bodyPr wrap="square" rtlCol="0">
            <a:spAutoFit/>
          </a:bodyPr>
          <a:lstStyle/>
          <a:p>
            <a:pPr algn="l"/>
            <a:r>
              <a:rPr lang="en-US" sz="1800" dirty="0">
                <a:solidFill>
                  <a:schemeClr val="tx1"/>
                </a:solidFill>
              </a:rPr>
              <a:t>Quality comment:  None of isolates are AMK-R and GEN-S.  Such findings could be true, but they could also suggest a problem in test quality.</a:t>
            </a:r>
            <a:endParaRPr lang="en-US" sz="120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005257E6-160B-ACB9-CE68-0ADF60A3F7DA}"/>
              </a:ext>
            </a:extLst>
          </p:cNvPr>
          <p:cNvSpPr txBox="1"/>
          <p:nvPr/>
        </p:nvSpPr>
        <p:spPr>
          <a:xfrm>
            <a:off x="3958665" y="3213253"/>
            <a:ext cx="1022780" cy="369332"/>
          </a:xfrm>
          <a:prstGeom prst="rect">
            <a:avLst/>
          </a:prstGeom>
          <a:noFill/>
        </p:spPr>
        <p:txBody>
          <a:bodyPr wrap="square" rtlCol="0">
            <a:spAutoFit/>
          </a:bodyPr>
          <a:lstStyle/>
          <a:p>
            <a:pPr algn="l"/>
            <a:r>
              <a:rPr lang="en-US" sz="1800" dirty="0">
                <a:solidFill>
                  <a:schemeClr val="tx1"/>
                </a:solidFill>
              </a:rPr>
              <a:t>Group A</a:t>
            </a:r>
            <a:endParaRPr lang="en-US" sz="12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FD362801-4A86-1BC3-2AC2-6955FCD8A344}"/>
              </a:ext>
            </a:extLst>
          </p:cNvPr>
          <p:cNvSpPr txBox="1"/>
          <p:nvPr/>
        </p:nvSpPr>
        <p:spPr>
          <a:xfrm>
            <a:off x="1503039" y="2570521"/>
            <a:ext cx="1022780" cy="369332"/>
          </a:xfrm>
          <a:prstGeom prst="rect">
            <a:avLst/>
          </a:prstGeom>
          <a:noFill/>
        </p:spPr>
        <p:txBody>
          <a:bodyPr wrap="square" rtlCol="0">
            <a:spAutoFit/>
          </a:bodyPr>
          <a:lstStyle/>
          <a:p>
            <a:pPr algn="l"/>
            <a:r>
              <a:rPr lang="en-US" sz="1800" dirty="0">
                <a:solidFill>
                  <a:schemeClr val="tx1"/>
                </a:solidFill>
              </a:rPr>
              <a:t>Group B</a:t>
            </a:r>
            <a:endParaRPr lang="en-US" sz="1200" kern="1200" dirty="0">
              <a:solidFill>
                <a:schemeClr val="tx1"/>
              </a:solidFill>
              <a:latin typeface="+mn-lt"/>
              <a:ea typeface="+mn-ea"/>
              <a:cs typeface="+mn-cs"/>
            </a:endParaRPr>
          </a:p>
        </p:txBody>
      </p:sp>
      <p:sp>
        <p:nvSpPr>
          <p:cNvPr id="12" name="TextBox 11">
            <a:extLst>
              <a:ext uri="{FF2B5EF4-FFF2-40B4-BE49-F238E27FC236}">
                <a16:creationId xmlns:a16="http://schemas.microsoft.com/office/drawing/2014/main" id="{06FB6C81-DA3C-1CB1-A6A9-26F861434FFE}"/>
              </a:ext>
            </a:extLst>
          </p:cNvPr>
          <p:cNvSpPr txBox="1"/>
          <p:nvPr/>
        </p:nvSpPr>
        <p:spPr>
          <a:xfrm>
            <a:off x="1948309" y="3445164"/>
            <a:ext cx="1022780" cy="369332"/>
          </a:xfrm>
          <a:prstGeom prst="rect">
            <a:avLst/>
          </a:prstGeom>
          <a:noFill/>
        </p:spPr>
        <p:txBody>
          <a:bodyPr wrap="square" rtlCol="0">
            <a:spAutoFit/>
          </a:bodyPr>
          <a:lstStyle/>
          <a:p>
            <a:pPr algn="l"/>
            <a:r>
              <a:rPr lang="en-US" sz="1800" dirty="0">
                <a:solidFill>
                  <a:schemeClr val="tx1"/>
                </a:solidFill>
              </a:rPr>
              <a:t>Group C</a:t>
            </a:r>
            <a:endParaRPr lang="en-US" sz="1200" kern="1200" dirty="0">
              <a:solidFill>
                <a:schemeClr val="tx1"/>
              </a:solidFill>
              <a:latin typeface="+mn-lt"/>
              <a:ea typeface="+mn-ea"/>
              <a:cs typeface="+mn-cs"/>
            </a:endParaRPr>
          </a:p>
        </p:txBody>
      </p:sp>
      <p:sp>
        <p:nvSpPr>
          <p:cNvPr id="13" name="TextBox 12">
            <a:extLst>
              <a:ext uri="{FF2B5EF4-FFF2-40B4-BE49-F238E27FC236}">
                <a16:creationId xmlns:a16="http://schemas.microsoft.com/office/drawing/2014/main" id="{02A00E76-7AB1-D2F2-ED14-8EDEF9BFDE45}"/>
              </a:ext>
            </a:extLst>
          </p:cNvPr>
          <p:cNvSpPr txBox="1"/>
          <p:nvPr/>
        </p:nvSpPr>
        <p:spPr>
          <a:xfrm>
            <a:off x="2608267" y="4693520"/>
            <a:ext cx="1022780" cy="369332"/>
          </a:xfrm>
          <a:prstGeom prst="rect">
            <a:avLst/>
          </a:prstGeom>
          <a:noFill/>
        </p:spPr>
        <p:txBody>
          <a:bodyPr wrap="square" rtlCol="0">
            <a:spAutoFit/>
          </a:bodyPr>
          <a:lstStyle/>
          <a:p>
            <a:pPr algn="l"/>
            <a:r>
              <a:rPr lang="en-US" sz="1800" dirty="0">
                <a:solidFill>
                  <a:schemeClr val="tx1"/>
                </a:solidFill>
              </a:rPr>
              <a:t>Group D</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8919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A4BE-E7BE-1B41-1A80-B59F98CB48DE}"/>
              </a:ext>
            </a:extLst>
          </p:cNvPr>
          <p:cNvSpPr>
            <a:spLocks noGrp="1"/>
          </p:cNvSpPr>
          <p:nvPr>
            <p:ph type="title"/>
          </p:nvPr>
        </p:nvSpPr>
        <p:spPr/>
        <p:txBody>
          <a:bodyPr/>
          <a:lstStyle/>
          <a:p>
            <a:r>
              <a:rPr lang="en-US" dirty="0"/>
              <a:t>Scatterplot</a:t>
            </a:r>
          </a:p>
        </p:txBody>
      </p:sp>
      <p:sp>
        <p:nvSpPr>
          <p:cNvPr id="3" name="Content Placeholder 2">
            <a:extLst>
              <a:ext uri="{FF2B5EF4-FFF2-40B4-BE49-F238E27FC236}">
                <a16:creationId xmlns:a16="http://schemas.microsoft.com/office/drawing/2014/main" id="{19F9692E-6870-0EB5-1F11-74D0948172DA}"/>
              </a:ext>
            </a:extLst>
          </p:cNvPr>
          <p:cNvSpPr>
            <a:spLocks noGrp="1"/>
          </p:cNvSpPr>
          <p:nvPr>
            <p:ph idx="1"/>
          </p:nvPr>
        </p:nvSpPr>
        <p:spPr/>
        <p:txBody>
          <a:bodyPr/>
          <a:lstStyle/>
          <a:p>
            <a:r>
              <a:rPr lang="en-US" dirty="0"/>
              <a:t>Demonstration</a:t>
            </a:r>
          </a:p>
          <a:p>
            <a:r>
              <a:rPr lang="en-US" dirty="0"/>
              <a:t>Example:  </a:t>
            </a:r>
            <a:r>
              <a:rPr lang="en-US" i="1" dirty="0"/>
              <a:t>Staphylococcus aureus</a:t>
            </a:r>
            <a:endParaRPr lang="en-US" dirty="0"/>
          </a:p>
          <a:p>
            <a:pPr lvl="1"/>
            <a:r>
              <a:rPr lang="en-US" dirty="0"/>
              <a:t>Comparison of PEN and OXA</a:t>
            </a:r>
          </a:p>
          <a:p>
            <a:pPr lvl="1"/>
            <a:r>
              <a:rPr lang="en-US" dirty="0"/>
              <a:t>Comparison of OXA and ERY</a:t>
            </a:r>
          </a:p>
        </p:txBody>
      </p:sp>
    </p:spTree>
    <p:extLst>
      <p:ext uri="{BB962C8B-B14F-4D97-AF65-F5344CB8AC3E}">
        <p14:creationId xmlns:p14="http://schemas.microsoft.com/office/powerpoint/2010/main" val="258958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6536-32B8-DA65-5923-B1C887FB4FC6}"/>
              </a:ext>
            </a:extLst>
          </p:cNvPr>
          <p:cNvSpPr>
            <a:spLocks noGrp="1"/>
          </p:cNvSpPr>
          <p:nvPr>
            <p:ph type="title"/>
          </p:nvPr>
        </p:nvSpPr>
        <p:spPr>
          <a:xfrm>
            <a:off x="838200" y="-11862"/>
            <a:ext cx="10515600" cy="1325563"/>
          </a:xfrm>
        </p:spPr>
        <p:txBody>
          <a:bodyPr/>
          <a:lstStyle/>
          <a:p>
            <a:r>
              <a:rPr lang="en-US" dirty="0"/>
              <a:t>Multidrug resistance in WHONET</a:t>
            </a:r>
            <a:br>
              <a:rPr lang="en-US" dirty="0"/>
            </a:br>
            <a:r>
              <a:rPr lang="en-US" dirty="0"/>
              <a:t>Two approaches</a:t>
            </a:r>
          </a:p>
        </p:txBody>
      </p:sp>
      <p:sp>
        <p:nvSpPr>
          <p:cNvPr id="3" name="Content Placeholder 2">
            <a:extLst>
              <a:ext uri="{FF2B5EF4-FFF2-40B4-BE49-F238E27FC236}">
                <a16:creationId xmlns:a16="http://schemas.microsoft.com/office/drawing/2014/main" id="{87287995-1F2E-5175-2E62-0481B756A5CF}"/>
              </a:ext>
            </a:extLst>
          </p:cNvPr>
          <p:cNvSpPr>
            <a:spLocks noGrp="1"/>
          </p:cNvSpPr>
          <p:nvPr>
            <p:ph idx="1"/>
          </p:nvPr>
        </p:nvSpPr>
        <p:spPr>
          <a:xfrm>
            <a:off x="674159" y="1635588"/>
            <a:ext cx="11567160" cy="5128625"/>
          </a:xfrm>
        </p:spPr>
        <p:txBody>
          <a:bodyPr>
            <a:normAutofit/>
          </a:bodyPr>
          <a:lstStyle/>
          <a:p>
            <a:r>
              <a:rPr lang="en-US" dirty="0"/>
              <a:t>ECDC approach</a:t>
            </a:r>
          </a:p>
          <a:p>
            <a:pPr lvl="1"/>
            <a:r>
              <a:rPr lang="en-US" dirty="0"/>
              <a:t>Consider the number of antibiotic categories that the organism is resistant and susceptible to</a:t>
            </a:r>
          </a:p>
          <a:p>
            <a:pPr lvl="1"/>
            <a:r>
              <a:rPr lang="en-US" dirty="0"/>
              <a:t>Especially valuable for advocacy purposes and monitoring MDR over time</a:t>
            </a:r>
          </a:p>
          <a:p>
            <a:r>
              <a:rPr lang="en-US" dirty="0"/>
              <a:t>WHONET approach</a:t>
            </a:r>
          </a:p>
          <a:p>
            <a:pPr lvl="1"/>
            <a:r>
              <a:rPr lang="en-US" dirty="0"/>
              <a:t>Consider specifically which antibiotics each isolate is resistant and susceptible to</a:t>
            </a:r>
          </a:p>
          <a:p>
            <a:pPr lvl="1"/>
            <a:r>
              <a:rPr lang="en-US" dirty="0"/>
              <a:t>Especially value for phenotype monitoring and outbreak detection</a:t>
            </a:r>
          </a:p>
        </p:txBody>
      </p:sp>
    </p:spTree>
    <p:extLst>
      <p:ext uri="{BB962C8B-B14F-4D97-AF65-F5344CB8AC3E}">
        <p14:creationId xmlns:p14="http://schemas.microsoft.com/office/powerpoint/2010/main" val="241670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5B6A-F1EA-A96B-7D8E-F1AC38175080}"/>
              </a:ext>
            </a:extLst>
          </p:cNvPr>
          <p:cNvSpPr>
            <a:spLocks noGrp="1"/>
          </p:cNvSpPr>
          <p:nvPr>
            <p:ph type="title"/>
          </p:nvPr>
        </p:nvSpPr>
        <p:spPr>
          <a:xfrm>
            <a:off x="546369" y="5200"/>
            <a:ext cx="10515600" cy="1325563"/>
          </a:xfrm>
        </p:spPr>
        <p:txBody>
          <a:bodyPr/>
          <a:lstStyle/>
          <a:p>
            <a:r>
              <a:rPr lang="en-US" dirty="0"/>
              <a:t>Two approaches for tracking MDR</a:t>
            </a:r>
          </a:p>
        </p:txBody>
      </p:sp>
      <p:pic>
        <p:nvPicPr>
          <p:cNvPr id="5" name="Picture 4">
            <a:extLst>
              <a:ext uri="{FF2B5EF4-FFF2-40B4-BE49-F238E27FC236}">
                <a16:creationId xmlns:a16="http://schemas.microsoft.com/office/drawing/2014/main" id="{40A3A87B-8463-EB28-5827-9C93FE512F00}"/>
              </a:ext>
            </a:extLst>
          </p:cNvPr>
          <p:cNvPicPr>
            <a:picLocks noChangeAspect="1"/>
          </p:cNvPicPr>
          <p:nvPr/>
        </p:nvPicPr>
        <p:blipFill>
          <a:blip r:embed="rId2"/>
          <a:stretch>
            <a:fillRect/>
          </a:stretch>
        </p:blipFill>
        <p:spPr>
          <a:xfrm>
            <a:off x="2814207" y="1235412"/>
            <a:ext cx="7561812" cy="1997459"/>
          </a:xfrm>
          <a:prstGeom prst="rect">
            <a:avLst/>
          </a:prstGeom>
        </p:spPr>
      </p:pic>
      <p:pic>
        <p:nvPicPr>
          <p:cNvPr id="7" name="Picture 6">
            <a:extLst>
              <a:ext uri="{FF2B5EF4-FFF2-40B4-BE49-F238E27FC236}">
                <a16:creationId xmlns:a16="http://schemas.microsoft.com/office/drawing/2014/main" id="{E7EC0039-2C65-2352-4662-92922E8710D8}"/>
              </a:ext>
            </a:extLst>
          </p:cNvPr>
          <p:cNvPicPr>
            <a:picLocks noChangeAspect="1"/>
          </p:cNvPicPr>
          <p:nvPr/>
        </p:nvPicPr>
        <p:blipFill>
          <a:blip r:embed="rId3"/>
          <a:stretch>
            <a:fillRect/>
          </a:stretch>
        </p:blipFill>
        <p:spPr>
          <a:xfrm>
            <a:off x="2788776" y="3378915"/>
            <a:ext cx="7668457" cy="3148430"/>
          </a:xfrm>
          <a:prstGeom prst="rect">
            <a:avLst/>
          </a:prstGeom>
        </p:spPr>
      </p:pic>
      <p:grpSp>
        <p:nvGrpSpPr>
          <p:cNvPr id="12" name="Group 11">
            <a:extLst>
              <a:ext uri="{FF2B5EF4-FFF2-40B4-BE49-F238E27FC236}">
                <a16:creationId xmlns:a16="http://schemas.microsoft.com/office/drawing/2014/main" id="{A777713F-85A2-5B39-43A5-4C887E679D18}"/>
              </a:ext>
            </a:extLst>
          </p:cNvPr>
          <p:cNvGrpSpPr/>
          <p:nvPr/>
        </p:nvGrpSpPr>
        <p:grpSpPr>
          <a:xfrm>
            <a:off x="2146071" y="5139329"/>
            <a:ext cx="1035750" cy="842748"/>
            <a:chOff x="2146071" y="5139329"/>
            <a:chExt cx="1035750" cy="842748"/>
          </a:xfrm>
        </p:grpSpPr>
        <p:sp>
          <p:nvSpPr>
            <p:cNvPr id="8" name="TextBox 7">
              <a:extLst>
                <a:ext uri="{FF2B5EF4-FFF2-40B4-BE49-F238E27FC236}">
                  <a16:creationId xmlns:a16="http://schemas.microsoft.com/office/drawing/2014/main" id="{F886F2ED-B00E-2347-21FE-DAAED9D79B05}"/>
                </a:ext>
              </a:extLst>
            </p:cNvPr>
            <p:cNvSpPr txBox="1"/>
            <p:nvPr/>
          </p:nvSpPr>
          <p:spPr>
            <a:xfrm>
              <a:off x="2159041" y="5139329"/>
              <a:ext cx="1022780" cy="369332"/>
            </a:xfrm>
            <a:prstGeom prst="rect">
              <a:avLst/>
            </a:prstGeom>
            <a:noFill/>
          </p:spPr>
          <p:txBody>
            <a:bodyPr wrap="square" rtlCol="0">
              <a:spAutoFit/>
            </a:bodyPr>
            <a:lstStyle/>
            <a:p>
              <a:pPr algn="l"/>
              <a:r>
                <a:rPr lang="en-US" sz="1800" b="1" dirty="0">
                  <a:solidFill>
                    <a:schemeClr val="tx1"/>
                  </a:solidFill>
                </a:rPr>
                <a:t>MRSA</a:t>
              </a:r>
              <a:endParaRPr lang="en-US" sz="1200" b="1"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4EB11839-2D82-0F5E-F222-C4A11001E85A}"/>
                </a:ext>
              </a:extLst>
            </p:cNvPr>
            <p:cNvSpPr txBox="1"/>
            <p:nvPr/>
          </p:nvSpPr>
          <p:spPr>
            <a:xfrm>
              <a:off x="2146071" y="5612745"/>
              <a:ext cx="1022780" cy="369332"/>
            </a:xfrm>
            <a:prstGeom prst="rect">
              <a:avLst/>
            </a:prstGeom>
            <a:noFill/>
          </p:spPr>
          <p:txBody>
            <a:bodyPr wrap="square" rtlCol="0">
              <a:spAutoFit/>
            </a:bodyPr>
            <a:lstStyle/>
            <a:p>
              <a:pPr algn="l"/>
              <a:r>
                <a:rPr lang="en-US" sz="1800" b="1" dirty="0">
                  <a:solidFill>
                    <a:schemeClr val="tx1"/>
                  </a:solidFill>
                </a:rPr>
                <a:t>MRSA</a:t>
              </a:r>
              <a:endParaRPr lang="en-US" sz="1200" b="1" kern="1200" dirty="0">
                <a:solidFill>
                  <a:schemeClr val="tx1"/>
                </a:solidFill>
                <a:latin typeface="+mn-lt"/>
                <a:ea typeface="+mn-ea"/>
                <a:cs typeface="+mn-cs"/>
              </a:endParaRPr>
            </a:p>
          </p:txBody>
        </p:sp>
      </p:grpSp>
      <p:sp>
        <p:nvSpPr>
          <p:cNvPr id="10" name="TextBox 9">
            <a:extLst>
              <a:ext uri="{FF2B5EF4-FFF2-40B4-BE49-F238E27FC236}">
                <a16:creationId xmlns:a16="http://schemas.microsoft.com/office/drawing/2014/main" id="{74EF5DB0-6B7D-1E4C-8D2C-3EB4AB92C915}"/>
              </a:ext>
            </a:extLst>
          </p:cNvPr>
          <p:cNvSpPr txBox="1"/>
          <p:nvPr/>
        </p:nvSpPr>
        <p:spPr>
          <a:xfrm>
            <a:off x="643686" y="1384448"/>
            <a:ext cx="1842270" cy="369332"/>
          </a:xfrm>
          <a:prstGeom prst="rect">
            <a:avLst/>
          </a:prstGeom>
          <a:noFill/>
        </p:spPr>
        <p:txBody>
          <a:bodyPr wrap="square" rtlCol="0">
            <a:spAutoFit/>
          </a:bodyPr>
          <a:lstStyle/>
          <a:p>
            <a:pPr algn="l"/>
            <a:r>
              <a:rPr lang="en-US" sz="1800" b="1" dirty="0">
                <a:solidFill>
                  <a:schemeClr val="tx1"/>
                </a:solidFill>
              </a:rPr>
              <a:t>ECDC Paper</a:t>
            </a:r>
            <a:endParaRPr lang="en-US" sz="1200" b="1"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75949EBC-38EF-44DA-4DAC-284AD6D8D7FE}"/>
              </a:ext>
            </a:extLst>
          </p:cNvPr>
          <p:cNvSpPr txBox="1"/>
          <p:nvPr/>
        </p:nvSpPr>
        <p:spPr>
          <a:xfrm>
            <a:off x="659658" y="3683420"/>
            <a:ext cx="2026497" cy="923330"/>
          </a:xfrm>
          <a:prstGeom prst="rect">
            <a:avLst/>
          </a:prstGeom>
          <a:noFill/>
        </p:spPr>
        <p:txBody>
          <a:bodyPr wrap="square" rtlCol="0">
            <a:spAutoFit/>
          </a:bodyPr>
          <a:lstStyle/>
          <a:p>
            <a:pPr algn="l"/>
            <a:r>
              <a:rPr lang="en-US" b="1" kern="1200" dirty="0">
                <a:latin typeface="+mn-lt"/>
                <a:ea typeface="+mn-ea"/>
                <a:cs typeface="+mn-cs"/>
              </a:rPr>
              <a:t>WHONET Resistance profiles</a:t>
            </a:r>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24488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200" y="-51967"/>
            <a:ext cx="10515600" cy="1325563"/>
          </a:xfrm>
        </p:spPr>
        <p:txBody>
          <a:bodyPr/>
          <a:lstStyle/>
          <a:p>
            <a:r>
              <a:rPr lang="en-US" dirty="0"/>
              <a:t>Webinar agenda</a:t>
            </a:r>
          </a:p>
        </p:txBody>
      </p:sp>
      <p:sp>
        <p:nvSpPr>
          <p:cNvPr id="3" name="Content Placeholder 2">
            <a:extLst>
              <a:ext uri="{FF2B5EF4-FFF2-40B4-BE49-F238E27FC236}">
                <a16:creationId xmlns:a16="http://schemas.microsoft.com/office/drawing/2014/main" id="{3F60C672-117F-7EA0-CF4E-2E1ED0E2F4EB}"/>
              </a:ext>
            </a:extLst>
          </p:cNvPr>
          <p:cNvSpPr>
            <a:spLocks noGrp="1"/>
          </p:cNvSpPr>
          <p:nvPr>
            <p:ph idx="1"/>
          </p:nvPr>
        </p:nvSpPr>
        <p:spPr>
          <a:xfrm>
            <a:off x="838200" y="1424575"/>
            <a:ext cx="10515600" cy="4351338"/>
          </a:xfrm>
        </p:spPr>
        <p:txBody>
          <a:bodyPr>
            <a:normAutofit/>
          </a:bodyPr>
          <a:lstStyle/>
          <a:p>
            <a:r>
              <a:rPr lang="en-US" dirty="0"/>
              <a:t>Comments on the WHONET Webinar series</a:t>
            </a:r>
          </a:p>
          <a:p>
            <a:r>
              <a:rPr lang="en-US" dirty="0"/>
              <a:t>Clinical and public health importance </a:t>
            </a:r>
          </a:p>
          <a:p>
            <a:r>
              <a:rPr lang="en-US" dirty="0"/>
              <a:t>Approaches for defining multidrug resistance</a:t>
            </a:r>
          </a:p>
          <a:p>
            <a:r>
              <a:rPr lang="en-US" dirty="0"/>
              <a:t>WHONET analyses </a:t>
            </a:r>
          </a:p>
          <a:p>
            <a:pPr lvl="1"/>
            <a:r>
              <a:rPr lang="en-US" dirty="0"/>
              <a:t>Antibiograms using resistance filters </a:t>
            </a:r>
          </a:p>
          <a:p>
            <a:pPr lvl="1"/>
            <a:r>
              <a:rPr lang="en-US" dirty="0"/>
              <a:t>Scatterplots </a:t>
            </a:r>
          </a:p>
          <a:p>
            <a:pPr lvl="1"/>
            <a:r>
              <a:rPr lang="en-US" dirty="0"/>
              <a:t>Resistance profiles </a:t>
            </a:r>
          </a:p>
          <a:p>
            <a:pPr lvl="1"/>
            <a:r>
              <a:rPr lang="en-US" dirty="0"/>
              <a:t>Outbreak detection</a:t>
            </a:r>
          </a:p>
          <a:p>
            <a:pPr lvl="1"/>
            <a:r>
              <a:rPr lang="en-US" dirty="0"/>
              <a:t>Resistance phenotype and genotype correlation </a:t>
            </a:r>
          </a:p>
        </p:txBody>
      </p:sp>
    </p:spTree>
    <p:extLst>
      <p:ext uri="{BB962C8B-B14F-4D97-AF65-F5344CB8AC3E}">
        <p14:creationId xmlns:p14="http://schemas.microsoft.com/office/powerpoint/2010/main" val="46927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5C19-2FEE-FA04-4B24-A65F710E44F5}"/>
              </a:ext>
            </a:extLst>
          </p:cNvPr>
          <p:cNvSpPr>
            <a:spLocks noGrp="1"/>
          </p:cNvSpPr>
          <p:nvPr>
            <p:ph type="title"/>
          </p:nvPr>
        </p:nvSpPr>
        <p:spPr>
          <a:xfrm>
            <a:off x="838200" y="76369"/>
            <a:ext cx="10515600" cy="1325563"/>
          </a:xfrm>
        </p:spPr>
        <p:txBody>
          <a:bodyPr/>
          <a:lstStyle/>
          <a:p>
            <a:r>
              <a:rPr lang="en-US" dirty="0"/>
              <a:t>Selecting the antibiotics for the “Resistance profile” analysis</a:t>
            </a:r>
          </a:p>
        </p:txBody>
      </p:sp>
      <p:sp>
        <p:nvSpPr>
          <p:cNvPr id="3" name="Content Placeholder 2">
            <a:extLst>
              <a:ext uri="{FF2B5EF4-FFF2-40B4-BE49-F238E27FC236}">
                <a16:creationId xmlns:a16="http://schemas.microsoft.com/office/drawing/2014/main" id="{AE6DF153-EBF7-1ACB-2F57-3A5FB41C6DC3}"/>
              </a:ext>
            </a:extLst>
          </p:cNvPr>
          <p:cNvSpPr>
            <a:spLocks noGrp="1"/>
          </p:cNvSpPr>
          <p:nvPr>
            <p:ph idx="1"/>
          </p:nvPr>
        </p:nvSpPr>
        <p:spPr>
          <a:xfrm>
            <a:off x="838200" y="1632675"/>
            <a:ext cx="10515600" cy="4751638"/>
          </a:xfrm>
        </p:spPr>
        <p:txBody>
          <a:bodyPr>
            <a:normAutofit/>
          </a:bodyPr>
          <a:lstStyle/>
          <a:p>
            <a:r>
              <a:rPr lang="en-US" dirty="0"/>
              <a:t>WHONET has two similar concepts – “Panels” and “Profiles”</a:t>
            </a:r>
          </a:p>
          <a:p>
            <a:pPr lvl="1"/>
            <a:r>
              <a:rPr lang="en-US" dirty="0"/>
              <a:t>Panels:  The antibiotics defined in the “Panels” are used in Data entry.  You select the antibiotics that you frequently test, either as first-line or second-line antibiotics.</a:t>
            </a:r>
          </a:p>
          <a:p>
            <a:pPr lvl="1"/>
            <a:r>
              <a:rPr lang="en-US" dirty="0"/>
              <a:t>Profiles:  The antibiotics defined in “Profiles” are used in Data analysis to define multidrug resistance.  It is usually a subset of the “Panel” antibiotics.</a:t>
            </a:r>
          </a:p>
          <a:p>
            <a:r>
              <a:rPr lang="en-US" dirty="0"/>
              <a:t>You can define the antibiotics for the resistance profiles in one of two ways:</a:t>
            </a:r>
          </a:p>
          <a:p>
            <a:pPr lvl="1"/>
            <a:r>
              <a:rPr lang="en-US" dirty="0"/>
              <a:t>Manually – You select the antibiotics that should be included</a:t>
            </a:r>
          </a:p>
          <a:p>
            <a:pPr lvl="1"/>
            <a:r>
              <a:rPr lang="en-US" dirty="0"/>
              <a:t>Automatic configuration – WHONET will select antibiotics for you</a:t>
            </a:r>
          </a:p>
          <a:p>
            <a:pPr lvl="2"/>
            <a:r>
              <a:rPr lang="en-US" dirty="0"/>
              <a:t>But after an automatic configuration, we suggest that you manually review them, and you may wish to make some modifications.</a:t>
            </a:r>
          </a:p>
          <a:p>
            <a:pPr lvl="1"/>
            <a:endParaRPr lang="en-US" dirty="0"/>
          </a:p>
        </p:txBody>
      </p:sp>
    </p:spTree>
    <p:extLst>
      <p:ext uri="{BB962C8B-B14F-4D97-AF65-F5344CB8AC3E}">
        <p14:creationId xmlns:p14="http://schemas.microsoft.com/office/powerpoint/2010/main" val="209322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A94F-6663-1884-5ED5-F9993F717AB2}"/>
              </a:ext>
            </a:extLst>
          </p:cNvPr>
          <p:cNvSpPr>
            <a:spLocks noGrp="1"/>
          </p:cNvSpPr>
          <p:nvPr>
            <p:ph type="title"/>
          </p:nvPr>
        </p:nvSpPr>
        <p:spPr>
          <a:xfrm>
            <a:off x="838200" y="116474"/>
            <a:ext cx="10960768" cy="1325563"/>
          </a:xfrm>
        </p:spPr>
        <p:txBody>
          <a:bodyPr/>
          <a:lstStyle/>
          <a:p>
            <a:r>
              <a:rPr lang="en-US" dirty="0"/>
              <a:t>Defining resistance profile antibiotics manually</a:t>
            </a:r>
          </a:p>
        </p:txBody>
      </p:sp>
      <p:sp>
        <p:nvSpPr>
          <p:cNvPr id="3" name="Content Placeholder 2">
            <a:extLst>
              <a:ext uri="{FF2B5EF4-FFF2-40B4-BE49-F238E27FC236}">
                <a16:creationId xmlns:a16="http://schemas.microsoft.com/office/drawing/2014/main" id="{5A82B72C-C3CA-1AB2-DDC1-4073310192B6}"/>
              </a:ext>
            </a:extLst>
          </p:cNvPr>
          <p:cNvSpPr>
            <a:spLocks noGrp="1"/>
          </p:cNvSpPr>
          <p:nvPr>
            <p:ph idx="1"/>
          </p:nvPr>
        </p:nvSpPr>
        <p:spPr>
          <a:xfrm>
            <a:off x="838200" y="1496764"/>
            <a:ext cx="10878178" cy="4839868"/>
          </a:xfrm>
        </p:spPr>
        <p:txBody>
          <a:bodyPr>
            <a:normAutofit fontScale="92500"/>
          </a:bodyPr>
          <a:lstStyle/>
          <a:p>
            <a:r>
              <a:rPr lang="en-US" dirty="0"/>
              <a:t>Go to “Modify laboratory”, “Antibiotics”, “Profiles”, and select one of the organism groups, such as “Staphylococcus spp.”</a:t>
            </a:r>
          </a:p>
          <a:p>
            <a:r>
              <a:rPr lang="en-US" dirty="0"/>
              <a:t>Then choose the antibiotics that you want to include.</a:t>
            </a:r>
          </a:p>
          <a:p>
            <a:pPr lvl="1"/>
            <a:r>
              <a:rPr lang="en-US" dirty="0"/>
              <a:t>The most important criterion is frequency of testing.  You should only include antibiotics that are regularly tested.  You can get this information from the %RIS analysis.</a:t>
            </a:r>
          </a:p>
          <a:p>
            <a:pPr lvl="1"/>
            <a:r>
              <a:rPr lang="en-US" dirty="0"/>
              <a:t>Ideally, each of the antibiotics selected should be tested at least 95% or 98% of the time, but there is no specific threshold.</a:t>
            </a:r>
          </a:p>
          <a:p>
            <a:pPr lvl="2"/>
            <a:r>
              <a:rPr lang="en-US" dirty="0"/>
              <a:t>For purposes of outbreak detection, you do not want to exclude too many isolates with incomplete results because you might miss the outbreak.</a:t>
            </a:r>
          </a:p>
          <a:p>
            <a:pPr lvl="2"/>
            <a:r>
              <a:rPr lang="en-US" dirty="0"/>
              <a:t>For purposes of general recognition of phenotype groups, then a lower threshold could still be reasonable</a:t>
            </a:r>
          </a:p>
          <a:p>
            <a:pPr lvl="1"/>
            <a:r>
              <a:rPr lang="en-US" dirty="0"/>
              <a:t>For the number of antibiotics in the resistance profile, there is no specific minimum number, but we usually try to include somewhere between 6 and 10 antibiotics, but this is not always possible.</a:t>
            </a:r>
          </a:p>
        </p:txBody>
      </p:sp>
    </p:spTree>
    <p:extLst>
      <p:ext uri="{BB962C8B-B14F-4D97-AF65-F5344CB8AC3E}">
        <p14:creationId xmlns:p14="http://schemas.microsoft.com/office/powerpoint/2010/main" val="23358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8F3E-5BF8-9ED5-B779-58753B571F72}"/>
              </a:ext>
            </a:extLst>
          </p:cNvPr>
          <p:cNvSpPr>
            <a:spLocks noGrp="1"/>
          </p:cNvSpPr>
          <p:nvPr>
            <p:ph type="title"/>
          </p:nvPr>
        </p:nvSpPr>
        <p:spPr>
          <a:xfrm>
            <a:off x="677427" y="174207"/>
            <a:ext cx="10515600" cy="1325563"/>
          </a:xfrm>
        </p:spPr>
        <p:txBody>
          <a:bodyPr/>
          <a:lstStyle/>
          <a:p>
            <a:r>
              <a:rPr lang="en-US" dirty="0"/>
              <a:t>Selection of resistance profile antibiotics</a:t>
            </a:r>
            <a:br>
              <a:rPr lang="en-US" dirty="0"/>
            </a:br>
            <a:r>
              <a:rPr lang="en-US" i="1" dirty="0"/>
              <a:t>Staphylococcus aureus</a:t>
            </a:r>
            <a:r>
              <a:rPr lang="en-US" dirty="0"/>
              <a:t> – Disk diffusion results</a:t>
            </a:r>
          </a:p>
        </p:txBody>
      </p:sp>
      <p:sp>
        <p:nvSpPr>
          <p:cNvPr id="3" name="Content Placeholder 2">
            <a:extLst>
              <a:ext uri="{FF2B5EF4-FFF2-40B4-BE49-F238E27FC236}">
                <a16:creationId xmlns:a16="http://schemas.microsoft.com/office/drawing/2014/main" id="{8795EABA-AFDE-8CDC-7D5B-9CCE5709FEB5}"/>
              </a:ext>
            </a:extLst>
          </p:cNvPr>
          <p:cNvSpPr>
            <a:spLocks noGrp="1"/>
          </p:cNvSpPr>
          <p:nvPr>
            <p:ph idx="1"/>
          </p:nvPr>
        </p:nvSpPr>
        <p:spPr>
          <a:xfrm>
            <a:off x="8087831" y="1690688"/>
            <a:ext cx="4205767" cy="4351338"/>
          </a:xfrm>
        </p:spPr>
        <p:txBody>
          <a:bodyPr>
            <a:normAutofit fontScale="77500" lnSpcReduction="20000"/>
          </a:bodyPr>
          <a:lstStyle/>
          <a:p>
            <a:pPr marL="0" indent="0">
              <a:buNone/>
            </a:pPr>
            <a:r>
              <a:rPr lang="en-US" dirty="0"/>
              <a:t>Include</a:t>
            </a:r>
          </a:p>
          <a:p>
            <a:r>
              <a:rPr lang="en-US" dirty="0"/>
              <a:t>PEN</a:t>
            </a:r>
          </a:p>
          <a:p>
            <a:r>
              <a:rPr lang="en-US" dirty="0"/>
              <a:t>FOX</a:t>
            </a:r>
          </a:p>
          <a:p>
            <a:r>
              <a:rPr lang="en-US" dirty="0"/>
              <a:t>GEN</a:t>
            </a:r>
          </a:p>
          <a:p>
            <a:r>
              <a:rPr lang="en-US" dirty="0"/>
              <a:t>CIP</a:t>
            </a:r>
          </a:p>
          <a:p>
            <a:r>
              <a:rPr lang="en-US" dirty="0"/>
              <a:t>SXT</a:t>
            </a:r>
          </a:p>
          <a:p>
            <a:r>
              <a:rPr lang="en-US" dirty="0"/>
              <a:t>CLI</a:t>
            </a:r>
          </a:p>
          <a:p>
            <a:r>
              <a:rPr lang="en-US" dirty="0"/>
              <a:t>ERY</a:t>
            </a:r>
          </a:p>
          <a:p>
            <a:pPr marL="0" indent="0">
              <a:buNone/>
            </a:pPr>
            <a:endParaRPr lang="en-US" dirty="0"/>
          </a:p>
          <a:p>
            <a:pPr marL="0" indent="0">
              <a:buNone/>
            </a:pPr>
            <a:r>
              <a:rPr lang="en-US" dirty="0"/>
              <a:t>Exclude</a:t>
            </a:r>
          </a:p>
          <a:p>
            <a:r>
              <a:rPr lang="en-US" dirty="0"/>
              <a:t>NIT – infrequently tested</a:t>
            </a:r>
          </a:p>
          <a:p>
            <a:r>
              <a:rPr lang="en-US" dirty="0"/>
              <a:t>VAN – No validated breakpoints</a:t>
            </a:r>
          </a:p>
          <a:p>
            <a:pPr marL="0" indent="0">
              <a:buNone/>
            </a:pPr>
            <a:endParaRPr lang="en-US" dirty="0"/>
          </a:p>
        </p:txBody>
      </p:sp>
      <p:pic>
        <p:nvPicPr>
          <p:cNvPr id="9" name="Picture 8">
            <a:extLst>
              <a:ext uri="{FF2B5EF4-FFF2-40B4-BE49-F238E27FC236}">
                <a16:creationId xmlns:a16="http://schemas.microsoft.com/office/drawing/2014/main" id="{C602DFD3-9EFB-8245-6386-8AFE5019550A}"/>
              </a:ext>
            </a:extLst>
          </p:cNvPr>
          <p:cNvPicPr>
            <a:picLocks noChangeAspect="1"/>
          </p:cNvPicPr>
          <p:nvPr/>
        </p:nvPicPr>
        <p:blipFill>
          <a:blip r:embed="rId2"/>
          <a:stretch>
            <a:fillRect/>
          </a:stretch>
        </p:blipFill>
        <p:spPr>
          <a:xfrm>
            <a:off x="63948" y="1821316"/>
            <a:ext cx="7678919" cy="3809497"/>
          </a:xfrm>
          <a:prstGeom prst="rect">
            <a:avLst/>
          </a:prstGeom>
        </p:spPr>
      </p:pic>
    </p:spTree>
    <p:extLst>
      <p:ext uri="{BB962C8B-B14F-4D97-AF65-F5344CB8AC3E}">
        <p14:creationId xmlns:p14="http://schemas.microsoft.com/office/powerpoint/2010/main" val="182103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8F3E-5BF8-9ED5-B779-58753B571F72}"/>
              </a:ext>
            </a:extLst>
          </p:cNvPr>
          <p:cNvSpPr>
            <a:spLocks noGrp="1"/>
          </p:cNvSpPr>
          <p:nvPr>
            <p:ph type="title"/>
          </p:nvPr>
        </p:nvSpPr>
        <p:spPr/>
        <p:txBody>
          <a:bodyPr/>
          <a:lstStyle/>
          <a:p>
            <a:r>
              <a:rPr lang="en-US" dirty="0"/>
              <a:t>Selection of resistance profile antibiotics</a:t>
            </a:r>
            <a:br>
              <a:rPr lang="en-US" dirty="0"/>
            </a:br>
            <a:r>
              <a:rPr lang="en-US" i="1" dirty="0"/>
              <a:t>Escherichia coli </a:t>
            </a:r>
            <a:r>
              <a:rPr lang="en-US" dirty="0"/>
              <a:t>– Disk diffusion results</a:t>
            </a:r>
          </a:p>
        </p:txBody>
      </p:sp>
      <p:sp>
        <p:nvSpPr>
          <p:cNvPr id="3" name="Content Placeholder 2">
            <a:extLst>
              <a:ext uri="{FF2B5EF4-FFF2-40B4-BE49-F238E27FC236}">
                <a16:creationId xmlns:a16="http://schemas.microsoft.com/office/drawing/2014/main" id="{8795EABA-AFDE-8CDC-7D5B-9CCE5709FEB5}"/>
              </a:ext>
            </a:extLst>
          </p:cNvPr>
          <p:cNvSpPr>
            <a:spLocks noGrp="1"/>
          </p:cNvSpPr>
          <p:nvPr>
            <p:ph idx="1"/>
          </p:nvPr>
        </p:nvSpPr>
        <p:spPr>
          <a:xfrm>
            <a:off x="7567461" y="2213201"/>
            <a:ext cx="3887009" cy="4351338"/>
          </a:xfrm>
        </p:spPr>
        <p:txBody>
          <a:bodyPr>
            <a:normAutofit fontScale="62500" lnSpcReduction="20000"/>
          </a:bodyPr>
          <a:lstStyle/>
          <a:p>
            <a:pPr marL="0" indent="0">
              <a:buNone/>
            </a:pPr>
            <a:r>
              <a:rPr lang="en-US" dirty="0"/>
              <a:t>Include</a:t>
            </a:r>
          </a:p>
          <a:p>
            <a:r>
              <a:rPr lang="en-US" dirty="0"/>
              <a:t>AMP</a:t>
            </a:r>
          </a:p>
          <a:p>
            <a:r>
              <a:rPr lang="en-US" dirty="0"/>
              <a:t>CXM</a:t>
            </a:r>
          </a:p>
          <a:p>
            <a:r>
              <a:rPr lang="en-US" dirty="0"/>
              <a:t>CTX</a:t>
            </a:r>
          </a:p>
          <a:p>
            <a:r>
              <a:rPr lang="en-US" dirty="0"/>
              <a:t>ATM</a:t>
            </a:r>
          </a:p>
          <a:p>
            <a:r>
              <a:rPr lang="en-US" dirty="0"/>
              <a:t>IPM</a:t>
            </a:r>
          </a:p>
          <a:p>
            <a:r>
              <a:rPr lang="en-US" dirty="0"/>
              <a:t>GEN</a:t>
            </a:r>
          </a:p>
          <a:p>
            <a:r>
              <a:rPr lang="en-US" dirty="0"/>
              <a:t>SXT</a:t>
            </a:r>
          </a:p>
          <a:p>
            <a:pPr marL="0" indent="0">
              <a:buNone/>
            </a:pPr>
            <a:endParaRPr lang="en-US" dirty="0"/>
          </a:p>
          <a:p>
            <a:pPr marL="0" indent="0">
              <a:buNone/>
            </a:pPr>
            <a:r>
              <a:rPr lang="en-US" dirty="0"/>
              <a:t>Exclude – incomplete testing</a:t>
            </a:r>
          </a:p>
          <a:p>
            <a:r>
              <a:rPr lang="en-US" dirty="0"/>
              <a:t>AMC, NOR, NIT – tested only in urine</a:t>
            </a:r>
          </a:p>
          <a:p>
            <a:r>
              <a:rPr lang="en-US" dirty="0"/>
              <a:t>FOX, CIP – tested only in non-urine</a:t>
            </a:r>
          </a:p>
          <a:p>
            <a:r>
              <a:rPr lang="en-US" dirty="0"/>
              <a:t>CAZ, AMK, TOB – second line testing</a:t>
            </a:r>
          </a:p>
        </p:txBody>
      </p:sp>
      <p:pic>
        <p:nvPicPr>
          <p:cNvPr id="7" name="Picture 6">
            <a:extLst>
              <a:ext uri="{FF2B5EF4-FFF2-40B4-BE49-F238E27FC236}">
                <a16:creationId xmlns:a16="http://schemas.microsoft.com/office/drawing/2014/main" id="{6A9BB844-997C-E97B-C609-467A572AD9E1}"/>
              </a:ext>
            </a:extLst>
          </p:cNvPr>
          <p:cNvPicPr>
            <a:picLocks noChangeAspect="1"/>
          </p:cNvPicPr>
          <p:nvPr/>
        </p:nvPicPr>
        <p:blipFill>
          <a:blip r:embed="rId2"/>
          <a:stretch>
            <a:fillRect/>
          </a:stretch>
        </p:blipFill>
        <p:spPr>
          <a:xfrm>
            <a:off x="433137" y="2480029"/>
            <a:ext cx="6718384" cy="3332978"/>
          </a:xfrm>
          <a:prstGeom prst="rect">
            <a:avLst/>
          </a:prstGeom>
        </p:spPr>
      </p:pic>
    </p:spTree>
    <p:extLst>
      <p:ext uri="{BB962C8B-B14F-4D97-AF65-F5344CB8AC3E}">
        <p14:creationId xmlns:p14="http://schemas.microsoft.com/office/powerpoint/2010/main" val="277640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82F5-839F-97E0-7A79-52AC462FD505}"/>
              </a:ext>
            </a:extLst>
          </p:cNvPr>
          <p:cNvSpPr>
            <a:spLocks noGrp="1"/>
          </p:cNvSpPr>
          <p:nvPr>
            <p:ph type="title"/>
          </p:nvPr>
        </p:nvSpPr>
        <p:spPr>
          <a:xfrm>
            <a:off x="589549" y="-148219"/>
            <a:ext cx="11233484" cy="1325563"/>
          </a:xfrm>
        </p:spPr>
        <p:txBody>
          <a:bodyPr/>
          <a:lstStyle/>
          <a:p>
            <a:r>
              <a:rPr lang="en-US" dirty="0"/>
              <a:t>Additional criteria for selecting profile antibiotics</a:t>
            </a:r>
          </a:p>
        </p:txBody>
      </p:sp>
      <p:sp>
        <p:nvSpPr>
          <p:cNvPr id="3" name="Content Placeholder 2">
            <a:extLst>
              <a:ext uri="{FF2B5EF4-FFF2-40B4-BE49-F238E27FC236}">
                <a16:creationId xmlns:a16="http://schemas.microsoft.com/office/drawing/2014/main" id="{E512C8E9-5E1B-3C6E-2C31-0B546E7A7873}"/>
              </a:ext>
            </a:extLst>
          </p:cNvPr>
          <p:cNvSpPr>
            <a:spLocks noGrp="1"/>
          </p:cNvSpPr>
          <p:nvPr>
            <p:ph idx="1"/>
          </p:nvPr>
        </p:nvSpPr>
        <p:spPr>
          <a:xfrm>
            <a:off x="838200" y="943049"/>
            <a:ext cx="10515600" cy="5545717"/>
          </a:xfrm>
        </p:spPr>
        <p:txBody>
          <a:bodyPr>
            <a:normAutofit/>
          </a:bodyPr>
          <a:lstStyle/>
          <a:p>
            <a:r>
              <a:rPr lang="en-US" dirty="0"/>
              <a:t>Include “interesting” drugs and exclude “uninteresting” or unreliable drugs</a:t>
            </a:r>
          </a:p>
          <a:p>
            <a:r>
              <a:rPr lang="en-US" dirty="0"/>
              <a:t>Exclude drugs that are very similar – unless the differences are believable and interesting, e.g. IPM and MEM….  Or CIP and LVX</a:t>
            </a:r>
          </a:p>
          <a:p>
            <a:r>
              <a:rPr lang="en-US" dirty="0"/>
              <a:t>Other options the configuration screen</a:t>
            </a:r>
          </a:p>
        </p:txBody>
      </p:sp>
      <p:pic>
        <p:nvPicPr>
          <p:cNvPr id="7" name="Picture 6">
            <a:extLst>
              <a:ext uri="{FF2B5EF4-FFF2-40B4-BE49-F238E27FC236}">
                <a16:creationId xmlns:a16="http://schemas.microsoft.com/office/drawing/2014/main" id="{9BC67814-EC55-7EAD-6661-0081CE11F67C}"/>
              </a:ext>
            </a:extLst>
          </p:cNvPr>
          <p:cNvPicPr>
            <a:picLocks noChangeAspect="1"/>
          </p:cNvPicPr>
          <p:nvPr/>
        </p:nvPicPr>
        <p:blipFill>
          <a:blip r:embed="rId2"/>
          <a:stretch>
            <a:fillRect/>
          </a:stretch>
        </p:blipFill>
        <p:spPr>
          <a:xfrm>
            <a:off x="3007609" y="3409101"/>
            <a:ext cx="6362380" cy="3319014"/>
          </a:xfrm>
          <a:prstGeom prst="rect">
            <a:avLst/>
          </a:prstGeom>
        </p:spPr>
      </p:pic>
    </p:spTree>
    <p:extLst>
      <p:ext uri="{BB962C8B-B14F-4D97-AF65-F5344CB8AC3E}">
        <p14:creationId xmlns:p14="http://schemas.microsoft.com/office/powerpoint/2010/main" val="81603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8986-B3E4-F7E8-47F0-87264F47C73B}"/>
              </a:ext>
            </a:extLst>
          </p:cNvPr>
          <p:cNvSpPr>
            <a:spLocks noGrp="1"/>
          </p:cNvSpPr>
          <p:nvPr>
            <p:ph type="title"/>
          </p:nvPr>
        </p:nvSpPr>
        <p:spPr/>
        <p:txBody>
          <a:bodyPr/>
          <a:lstStyle/>
          <a:p>
            <a:r>
              <a:rPr lang="en-US" dirty="0"/>
              <a:t>Configuration of resistance profiles</a:t>
            </a:r>
          </a:p>
        </p:txBody>
      </p:sp>
      <p:sp>
        <p:nvSpPr>
          <p:cNvPr id="3" name="Content Placeholder 2">
            <a:extLst>
              <a:ext uri="{FF2B5EF4-FFF2-40B4-BE49-F238E27FC236}">
                <a16:creationId xmlns:a16="http://schemas.microsoft.com/office/drawing/2014/main" id="{BF21A4C4-E108-8AC9-CCF5-693F2741713B}"/>
              </a:ext>
            </a:extLst>
          </p:cNvPr>
          <p:cNvSpPr>
            <a:spLocks noGrp="1"/>
          </p:cNvSpPr>
          <p:nvPr>
            <p:ph idx="1"/>
          </p:nvPr>
        </p:nvSpPr>
        <p:spPr/>
        <p:txBody>
          <a:bodyPr/>
          <a:lstStyle/>
          <a:p>
            <a:r>
              <a:rPr lang="en-US" dirty="0"/>
              <a:t>Demonstration:  Manual selection of profile antibiotics</a:t>
            </a:r>
          </a:p>
          <a:p>
            <a:r>
              <a:rPr lang="en-US" dirty="0"/>
              <a:t>Demonstration:  Automatic configuration of profile antibiotics</a:t>
            </a:r>
          </a:p>
          <a:p>
            <a:pPr lvl="1"/>
            <a:r>
              <a:rPr lang="en-US" dirty="0"/>
              <a:t>Review of the results and manual optimization</a:t>
            </a:r>
          </a:p>
          <a:p>
            <a:r>
              <a:rPr lang="en-US" dirty="0"/>
              <a:t>Feature:  “Exclude isolates that are missing antibiotic results”</a:t>
            </a:r>
          </a:p>
        </p:txBody>
      </p:sp>
    </p:spTree>
    <p:extLst>
      <p:ext uri="{BB962C8B-B14F-4D97-AF65-F5344CB8AC3E}">
        <p14:creationId xmlns:p14="http://schemas.microsoft.com/office/powerpoint/2010/main" val="399307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C672-DB99-211E-41B0-A64AE60EBC5F}"/>
              </a:ext>
            </a:extLst>
          </p:cNvPr>
          <p:cNvSpPr>
            <a:spLocks noGrp="1"/>
          </p:cNvSpPr>
          <p:nvPr>
            <p:ph type="title"/>
          </p:nvPr>
        </p:nvSpPr>
        <p:spPr>
          <a:xfrm>
            <a:off x="719666" y="28243"/>
            <a:ext cx="10515600" cy="1325563"/>
          </a:xfrm>
        </p:spPr>
        <p:txBody>
          <a:bodyPr/>
          <a:lstStyle/>
          <a:p>
            <a:r>
              <a:rPr lang="en-US" dirty="0"/>
              <a:t>Challenges with selecting profile antibiotics</a:t>
            </a:r>
            <a:br>
              <a:rPr lang="en-US" dirty="0"/>
            </a:br>
            <a:r>
              <a:rPr lang="en-US" dirty="0"/>
              <a:t>Part 1</a:t>
            </a:r>
          </a:p>
        </p:txBody>
      </p:sp>
      <p:sp>
        <p:nvSpPr>
          <p:cNvPr id="3" name="Content Placeholder 2">
            <a:extLst>
              <a:ext uri="{FF2B5EF4-FFF2-40B4-BE49-F238E27FC236}">
                <a16:creationId xmlns:a16="http://schemas.microsoft.com/office/drawing/2014/main" id="{C8B294EA-EE52-5756-0E67-E78F3A7E01EF}"/>
              </a:ext>
            </a:extLst>
          </p:cNvPr>
          <p:cNvSpPr>
            <a:spLocks noGrp="1"/>
          </p:cNvSpPr>
          <p:nvPr>
            <p:ph idx="1"/>
          </p:nvPr>
        </p:nvSpPr>
        <p:spPr>
          <a:xfrm>
            <a:off x="702732" y="1399013"/>
            <a:ext cx="10515600" cy="5232899"/>
          </a:xfrm>
        </p:spPr>
        <p:txBody>
          <a:bodyPr>
            <a:normAutofit/>
          </a:bodyPr>
          <a:lstStyle/>
          <a:p>
            <a:r>
              <a:rPr lang="en-US" dirty="0"/>
              <a:t>For a single laboratory - inconsistent test practices in the laboratory</a:t>
            </a:r>
          </a:p>
          <a:p>
            <a:pPr lvl="1"/>
            <a:r>
              <a:rPr lang="en-US" dirty="0"/>
              <a:t>Change of antibiotics, stock outages, day-to-day changes in testing decisions</a:t>
            </a:r>
          </a:p>
          <a:p>
            <a:pPr lvl="1"/>
            <a:r>
              <a:rPr lang="en-US" dirty="0"/>
              <a:t>It will not be possible to include antibiotics are only tested as “second line”.  Results will only be available for a small proportion of all isolates.</a:t>
            </a:r>
          </a:p>
          <a:p>
            <a:pPr lvl="1"/>
            <a:r>
              <a:rPr lang="en-US" dirty="0"/>
              <a:t>It is a more common problem for laboratories that do disk diffusion because of the limited number of first-line antibiotics that many laboratories test.  For MIC instruments, there is usually a large number of drugs tested simultaneously.</a:t>
            </a:r>
          </a:p>
          <a:p>
            <a:r>
              <a:rPr lang="en-US" dirty="0"/>
              <a:t>Challenges for a national data manager</a:t>
            </a:r>
          </a:p>
          <a:p>
            <a:pPr lvl="1"/>
            <a:r>
              <a:rPr lang="en-US" dirty="0"/>
              <a:t>The same challenges as above</a:t>
            </a:r>
          </a:p>
          <a:p>
            <a:pPr lvl="1"/>
            <a:r>
              <a:rPr lang="en-US" dirty="0"/>
              <a:t>In addition, laboratories often have different test practices.  For example, some may test IPM while others may test MEM</a:t>
            </a:r>
          </a:p>
        </p:txBody>
      </p:sp>
    </p:spTree>
    <p:extLst>
      <p:ext uri="{BB962C8B-B14F-4D97-AF65-F5344CB8AC3E}">
        <p14:creationId xmlns:p14="http://schemas.microsoft.com/office/powerpoint/2010/main" val="218425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C672-DB99-211E-41B0-A64AE60EBC5F}"/>
              </a:ext>
            </a:extLst>
          </p:cNvPr>
          <p:cNvSpPr>
            <a:spLocks noGrp="1"/>
          </p:cNvSpPr>
          <p:nvPr>
            <p:ph type="title"/>
          </p:nvPr>
        </p:nvSpPr>
        <p:spPr>
          <a:xfrm>
            <a:off x="838200" y="18195"/>
            <a:ext cx="10515600" cy="1325563"/>
          </a:xfrm>
        </p:spPr>
        <p:txBody>
          <a:bodyPr/>
          <a:lstStyle/>
          <a:p>
            <a:r>
              <a:rPr lang="en-US" dirty="0"/>
              <a:t>Challenges with selecting profile antibiotics</a:t>
            </a:r>
            <a:br>
              <a:rPr lang="en-US" dirty="0"/>
            </a:br>
            <a:r>
              <a:rPr lang="en-US" dirty="0"/>
              <a:t>Part 2</a:t>
            </a:r>
          </a:p>
        </p:txBody>
      </p:sp>
      <p:sp>
        <p:nvSpPr>
          <p:cNvPr id="3" name="Content Placeholder 2">
            <a:extLst>
              <a:ext uri="{FF2B5EF4-FFF2-40B4-BE49-F238E27FC236}">
                <a16:creationId xmlns:a16="http://schemas.microsoft.com/office/drawing/2014/main" id="{C8B294EA-EE52-5756-0E67-E78F3A7E01EF}"/>
              </a:ext>
            </a:extLst>
          </p:cNvPr>
          <p:cNvSpPr>
            <a:spLocks noGrp="1"/>
          </p:cNvSpPr>
          <p:nvPr>
            <p:ph idx="1"/>
          </p:nvPr>
        </p:nvSpPr>
        <p:spPr>
          <a:xfrm>
            <a:off x="838200" y="1539689"/>
            <a:ext cx="10515600" cy="5232899"/>
          </a:xfrm>
        </p:spPr>
        <p:txBody>
          <a:bodyPr>
            <a:normAutofit/>
          </a:bodyPr>
          <a:lstStyle/>
          <a:p>
            <a:r>
              <a:rPr lang="en-US" dirty="0"/>
              <a:t>Possible “solutions”</a:t>
            </a:r>
          </a:p>
          <a:p>
            <a:pPr lvl="1"/>
            <a:r>
              <a:rPr lang="en-US" dirty="0"/>
              <a:t>Decrease the number of antibiotics selected to a minimum set with consistent testing.</a:t>
            </a:r>
          </a:p>
          <a:p>
            <a:pPr lvl="1"/>
            <a:r>
              <a:rPr lang="en-US" dirty="0"/>
              <a:t>Combine results for similar drugs, e.g. combine the MEM and IPM columns</a:t>
            </a:r>
          </a:p>
          <a:p>
            <a:pPr lvl="2"/>
            <a:r>
              <a:rPr lang="en-US" dirty="0"/>
              <a:t>Some changes are possible in WHONET</a:t>
            </a:r>
          </a:p>
          <a:p>
            <a:pPr lvl="2"/>
            <a:r>
              <a:rPr lang="en-US" dirty="0"/>
              <a:t>Other changes can be made with Microsoft Access, DB Browser for SQLite, etc.</a:t>
            </a:r>
          </a:p>
          <a:p>
            <a:pPr lvl="1"/>
            <a:r>
              <a:rPr lang="en-US" dirty="0"/>
              <a:t>Establishing minimal national testing recommendations to improve comparability and completeness of results</a:t>
            </a:r>
          </a:p>
        </p:txBody>
      </p:sp>
    </p:spTree>
    <p:extLst>
      <p:ext uri="{BB962C8B-B14F-4D97-AF65-F5344CB8AC3E}">
        <p14:creationId xmlns:p14="http://schemas.microsoft.com/office/powerpoint/2010/main" val="391334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63F8-4813-214C-4962-43397F4E9F93}"/>
              </a:ext>
            </a:extLst>
          </p:cNvPr>
          <p:cNvSpPr>
            <a:spLocks noGrp="1"/>
          </p:cNvSpPr>
          <p:nvPr>
            <p:ph type="title"/>
          </p:nvPr>
        </p:nvSpPr>
        <p:spPr>
          <a:xfrm>
            <a:off x="790074" y="12201"/>
            <a:ext cx="10515600" cy="1325563"/>
          </a:xfrm>
        </p:spPr>
        <p:txBody>
          <a:bodyPr/>
          <a:lstStyle/>
          <a:p>
            <a:r>
              <a:rPr lang="en-US" dirty="0"/>
              <a:t>Cluster detection using resistance profiles</a:t>
            </a:r>
          </a:p>
        </p:txBody>
      </p:sp>
      <p:sp>
        <p:nvSpPr>
          <p:cNvPr id="3" name="Content Placeholder 2">
            <a:extLst>
              <a:ext uri="{FF2B5EF4-FFF2-40B4-BE49-F238E27FC236}">
                <a16:creationId xmlns:a16="http://schemas.microsoft.com/office/drawing/2014/main" id="{4B1369FE-B30D-3945-317E-EF9334979383}"/>
              </a:ext>
            </a:extLst>
          </p:cNvPr>
          <p:cNvSpPr>
            <a:spLocks noGrp="1"/>
          </p:cNvSpPr>
          <p:nvPr>
            <p:ph idx="1"/>
          </p:nvPr>
        </p:nvSpPr>
        <p:spPr>
          <a:xfrm>
            <a:off x="830180" y="1199985"/>
            <a:ext cx="10515600" cy="5401339"/>
          </a:xfrm>
        </p:spPr>
        <p:txBody>
          <a:bodyPr>
            <a:normAutofit fontScale="92500" lnSpcReduction="10000"/>
          </a:bodyPr>
          <a:lstStyle/>
          <a:p>
            <a:r>
              <a:rPr lang="en-US" dirty="0"/>
              <a:t>Traditional outbreak detection typically relies solely on just a few high-level organism characteristics</a:t>
            </a:r>
          </a:p>
          <a:p>
            <a:pPr lvl="1"/>
            <a:r>
              <a:rPr lang="en-US" dirty="0"/>
              <a:t>Species name:  </a:t>
            </a:r>
            <a:r>
              <a:rPr lang="en-US" i="1" dirty="0"/>
              <a:t>Klebsiella pneumoniae</a:t>
            </a:r>
            <a:endParaRPr lang="en-US" dirty="0"/>
          </a:p>
          <a:p>
            <a:pPr lvl="1"/>
            <a:r>
              <a:rPr lang="en-US" dirty="0"/>
              <a:t>Single resistance characteristic:  MRSA or CRE-</a:t>
            </a:r>
            <a:r>
              <a:rPr lang="en-US" i="1" dirty="0"/>
              <a:t>Klebsiella pneumoniae</a:t>
            </a:r>
            <a:endParaRPr lang="en-US" dirty="0"/>
          </a:p>
          <a:p>
            <a:pPr lvl="1"/>
            <a:r>
              <a:rPr lang="en-US" dirty="0"/>
              <a:t>Serotype:  </a:t>
            </a:r>
            <a:r>
              <a:rPr lang="en-US" i="1" dirty="0"/>
              <a:t>Salmonella </a:t>
            </a:r>
            <a:r>
              <a:rPr lang="en-US" dirty="0"/>
              <a:t>Typhi or </a:t>
            </a:r>
            <a:r>
              <a:rPr lang="en-US" i="1" dirty="0"/>
              <a:t>Salmonella </a:t>
            </a:r>
            <a:r>
              <a:rPr lang="en-US" dirty="0"/>
              <a:t>Enteritidis</a:t>
            </a:r>
          </a:p>
          <a:p>
            <a:r>
              <a:rPr lang="en-US" dirty="0"/>
              <a:t>There are additional routine characteristics that could also be utilized but this is not done by most groups</a:t>
            </a:r>
          </a:p>
          <a:p>
            <a:pPr lvl="1"/>
            <a:r>
              <a:rPr lang="en-US" dirty="0"/>
              <a:t>Resistance profiles:  A standard WHONET feature</a:t>
            </a:r>
          </a:p>
          <a:p>
            <a:pPr lvl="1"/>
            <a:r>
              <a:rPr lang="en-US" dirty="0"/>
              <a:t>Biochemical patterns:  These could be “</a:t>
            </a:r>
            <a:r>
              <a:rPr lang="en-US" dirty="0" err="1"/>
              <a:t>bionumbers</a:t>
            </a:r>
            <a:r>
              <a:rPr lang="en-US" dirty="0"/>
              <a:t>” or biotypes” generated by systems such as API20E, </a:t>
            </a:r>
            <a:r>
              <a:rPr lang="en-US" dirty="0" err="1"/>
              <a:t>Vitek</a:t>
            </a:r>
            <a:r>
              <a:rPr lang="en-US" dirty="0"/>
              <a:t>, </a:t>
            </a:r>
            <a:r>
              <a:rPr lang="en-US" dirty="0" err="1"/>
              <a:t>Microscan</a:t>
            </a:r>
            <a:r>
              <a:rPr lang="en-US" dirty="0"/>
              <a:t>, and Phoenix.  We did one proof-of-concept paper on this.</a:t>
            </a:r>
          </a:p>
          <a:p>
            <a:r>
              <a:rPr lang="en-US" dirty="0"/>
              <a:t>In a few cases, molecular typing is already performed routinely</a:t>
            </a:r>
          </a:p>
          <a:p>
            <a:pPr lvl="1"/>
            <a:r>
              <a:rPr lang="en-US" dirty="0"/>
              <a:t>Enteric pathogens with PFGE (</a:t>
            </a:r>
            <a:r>
              <a:rPr lang="en-US" dirty="0" err="1"/>
              <a:t>PulseNet</a:t>
            </a:r>
            <a:r>
              <a:rPr lang="en-US" dirty="0"/>
              <a:t>) or Whole-Genome Sequencing</a:t>
            </a:r>
          </a:p>
          <a:p>
            <a:pPr lvl="1"/>
            <a:r>
              <a:rPr lang="en-US" dirty="0"/>
              <a:t>However, the primary use of molecular typing at present is not to find outbreaks but to confirm suspected outbreaks</a:t>
            </a:r>
          </a:p>
          <a:p>
            <a:endParaRPr lang="en-US" dirty="0"/>
          </a:p>
        </p:txBody>
      </p:sp>
    </p:spTree>
    <p:extLst>
      <p:ext uri="{BB962C8B-B14F-4D97-AF65-F5344CB8AC3E}">
        <p14:creationId xmlns:p14="http://schemas.microsoft.com/office/powerpoint/2010/main" val="157668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noChangeAspect="1"/>
          </p:cNvGraphicFramePr>
          <p:nvPr>
            <p:ph type="chart" idx="4294967295"/>
            <p:extLst>
              <p:ext uri="{D42A27DB-BD31-4B8C-83A1-F6EECF244321}">
                <p14:modId xmlns:p14="http://schemas.microsoft.com/office/powerpoint/2010/main" val="4182070473"/>
              </p:ext>
            </p:extLst>
          </p:nvPr>
        </p:nvGraphicFramePr>
        <p:xfrm>
          <a:off x="167900" y="2734191"/>
          <a:ext cx="6023602" cy="327839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a:extLst>
              <a:ext uri="{FF2B5EF4-FFF2-40B4-BE49-F238E27FC236}">
                <a16:creationId xmlns:a16="http://schemas.microsoft.com/office/drawing/2014/main" id="{0BD8BFC9-9DAF-4CE4-A2C6-440A73AFA23B}"/>
              </a:ext>
            </a:extLst>
          </p:cNvPr>
          <p:cNvSpPr txBox="1">
            <a:spLocks noChangeArrowheads="1"/>
          </p:cNvSpPr>
          <p:nvPr/>
        </p:nvSpPr>
        <p:spPr bwMode="auto">
          <a:xfrm>
            <a:off x="3062839" y="5842645"/>
            <a:ext cx="825867" cy="40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dirty="0">
                <a:solidFill>
                  <a:schemeClr val="tx1"/>
                </a:solidFill>
                <a:latin typeface="Arial" charset="0"/>
                <a:cs typeface="Arial" charset="0"/>
              </a:rPr>
              <a:t>Month</a:t>
            </a:r>
          </a:p>
          <a:p>
            <a:pPr eaLnBrk="1" hangingPunct="1">
              <a:spcBef>
                <a:spcPct val="0"/>
              </a:spcBef>
              <a:buFontTx/>
              <a:buNone/>
            </a:pPr>
            <a:endParaRPr lang="en-US" altLang="en-US" sz="1800" dirty="0">
              <a:solidFill>
                <a:schemeClr val="tx1"/>
              </a:solidFill>
              <a:latin typeface="Arial" charset="0"/>
              <a:cs typeface="Arial" charset="0"/>
            </a:endParaRPr>
          </a:p>
        </p:txBody>
      </p:sp>
      <p:graphicFrame>
        <p:nvGraphicFramePr>
          <p:cNvPr id="6" name="Object 3">
            <a:extLst>
              <a:ext uri="{FF2B5EF4-FFF2-40B4-BE49-F238E27FC236}">
                <a16:creationId xmlns:a16="http://schemas.microsoft.com/office/drawing/2014/main" id="{37B5DA10-63F2-68C9-85F6-3BDD35281D27}"/>
              </a:ext>
            </a:extLst>
          </p:cNvPr>
          <p:cNvGraphicFramePr>
            <a:graphicFrameLocks noChangeAspect="1"/>
          </p:cNvGraphicFramePr>
          <p:nvPr>
            <p:extLst>
              <p:ext uri="{D42A27DB-BD31-4B8C-83A1-F6EECF244321}">
                <p14:modId xmlns:p14="http://schemas.microsoft.com/office/powerpoint/2010/main" val="2955306682"/>
              </p:ext>
            </p:extLst>
          </p:nvPr>
        </p:nvGraphicFramePr>
        <p:xfrm>
          <a:off x="5892862" y="2724141"/>
          <a:ext cx="6118267" cy="332965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BC1D318A-257B-30AB-CAB8-4B9FA1C04EA5}"/>
              </a:ext>
            </a:extLst>
          </p:cNvPr>
          <p:cNvSpPr txBox="1">
            <a:spLocks/>
          </p:cNvSpPr>
          <p:nvPr/>
        </p:nvSpPr>
        <p:spPr>
          <a:xfrm>
            <a:off x="838200" y="282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a:t>Acinetobacter </a:t>
            </a:r>
            <a:r>
              <a:rPr lang="en-US" i="1" dirty="0" err="1"/>
              <a:t>baumanii</a:t>
            </a:r>
            <a:endParaRPr lang="en-US" i="1" dirty="0"/>
          </a:p>
          <a:p>
            <a:r>
              <a:rPr lang="en-US" sz="4400" dirty="0"/>
              <a:t>Investigation of a hospital outbreak suspected by clinical staff</a:t>
            </a:r>
            <a:endParaRPr lang="en-US" i="1" dirty="0"/>
          </a:p>
        </p:txBody>
      </p:sp>
      <p:sp>
        <p:nvSpPr>
          <p:cNvPr id="8" name="Text Box 8">
            <a:extLst>
              <a:ext uri="{FF2B5EF4-FFF2-40B4-BE49-F238E27FC236}">
                <a16:creationId xmlns:a16="http://schemas.microsoft.com/office/drawing/2014/main" id="{E22A8008-D21F-AC3E-68D9-39E22675C96B}"/>
              </a:ext>
            </a:extLst>
          </p:cNvPr>
          <p:cNvSpPr txBox="1">
            <a:spLocks noChangeArrowheads="1"/>
          </p:cNvSpPr>
          <p:nvPr/>
        </p:nvSpPr>
        <p:spPr bwMode="auto">
          <a:xfrm>
            <a:off x="1587410" y="2375442"/>
            <a:ext cx="3044423" cy="71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dirty="0">
                <a:solidFill>
                  <a:schemeClr val="tx1"/>
                </a:solidFill>
                <a:latin typeface="Arial" charset="0"/>
                <a:cs typeface="Arial" charset="0"/>
              </a:rPr>
              <a:t>All </a:t>
            </a:r>
            <a:r>
              <a:rPr lang="en-US" altLang="en-US" sz="1800" i="1" dirty="0">
                <a:solidFill>
                  <a:schemeClr val="tx1"/>
                </a:solidFill>
                <a:latin typeface="Arial" charset="0"/>
                <a:cs typeface="Arial" charset="0"/>
              </a:rPr>
              <a:t>Acinetobacter baumannii</a:t>
            </a:r>
          </a:p>
          <a:p>
            <a:pPr eaLnBrk="1" hangingPunct="1">
              <a:spcBef>
                <a:spcPct val="0"/>
              </a:spcBef>
              <a:buFontTx/>
              <a:buNone/>
            </a:pPr>
            <a:endParaRPr lang="en-US" altLang="en-US" sz="1800" dirty="0">
              <a:solidFill>
                <a:schemeClr val="tx1"/>
              </a:solidFill>
              <a:latin typeface="Arial" charset="0"/>
              <a:cs typeface="Arial" charset="0"/>
            </a:endParaRPr>
          </a:p>
        </p:txBody>
      </p:sp>
      <p:sp>
        <p:nvSpPr>
          <p:cNvPr id="9" name="Text Box 8">
            <a:extLst>
              <a:ext uri="{FF2B5EF4-FFF2-40B4-BE49-F238E27FC236}">
                <a16:creationId xmlns:a16="http://schemas.microsoft.com/office/drawing/2014/main" id="{AE39E03D-0C5C-BFC4-3A88-48BC094D9FF8}"/>
              </a:ext>
            </a:extLst>
          </p:cNvPr>
          <p:cNvSpPr txBox="1">
            <a:spLocks noChangeArrowheads="1"/>
          </p:cNvSpPr>
          <p:nvPr/>
        </p:nvSpPr>
        <p:spPr bwMode="auto">
          <a:xfrm>
            <a:off x="7155881" y="2168291"/>
            <a:ext cx="4724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i="1" dirty="0">
                <a:solidFill>
                  <a:schemeClr val="tx1"/>
                </a:solidFill>
                <a:latin typeface="Arial" charset="0"/>
                <a:cs typeface="Arial" charset="0"/>
              </a:rPr>
              <a:t>Acinetobacter baumannii </a:t>
            </a:r>
            <a:r>
              <a:rPr lang="en-US" altLang="en-US" sz="1800" dirty="0">
                <a:solidFill>
                  <a:schemeClr val="tx1"/>
                </a:solidFill>
                <a:latin typeface="Arial" charset="0"/>
                <a:cs typeface="Arial" charset="0"/>
              </a:rPr>
              <a:t>non-susceptible to:</a:t>
            </a:r>
          </a:p>
          <a:p>
            <a:pPr eaLnBrk="1" hangingPunct="1">
              <a:spcBef>
                <a:spcPct val="0"/>
              </a:spcBef>
              <a:buFontTx/>
              <a:buNone/>
            </a:pPr>
            <a:r>
              <a:rPr lang="en-US" altLang="en-US" sz="1800" dirty="0">
                <a:solidFill>
                  <a:schemeClr val="tx1"/>
                </a:solidFill>
                <a:latin typeface="Arial" charset="0"/>
                <a:cs typeface="Arial" charset="0"/>
              </a:rPr>
              <a:t>AMP, CTX, CAZ, LVX, NIT, GEN, and SXT</a:t>
            </a:r>
          </a:p>
        </p:txBody>
      </p:sp>
      <p:grpSp>
        <p:nvGrpSpPr>
          <p:cNvPr id="26" name="Group 25">
            <a:extLst>
              <a:ext uri="{FF2B5EF4-FFF2-40B4-BE49-F238E27FC236}">
                <a16:creationId xmlns:a16="http://schemas.microsoft.com/office/drawing/2014/main" id="{284060E5-30E7-020E-5953-90BF7B7612D8}"/>
              </a:ext>
            </a:extLst>
          </p:cNvPr>
          <p:cNvGrpSpPr/>
          <p:nvPr/>
        </p:nvGrpSpPr>
        <p:grpSpPr>
          <a:xfrm>
            <a:off x="4041324" y="2949843"/>
            <a:ext cx="7525189" cy="2865504"/>
            <a:chOff x="4041324" y="2949843"/>
            <a:chExt cx="7525189" cy="2865504"/>
          </a:xfrm>
        </p:grpSpPr>
        <p:grpSp>
          <p:nvGrpSpPr>
            <p:cNvPr id="18" name="Group 17">
              <a:extLst>
                <a:ext uri="{FF2B5EF4-FFF2-40B4-BE49-F238E27FC236}">
                  <a16:creationId xmlns:a16="http://schemas.microsoft.com/office/drawing/2014/main" id="{03CC1537-1981-F7CD-692C-2D7D22F612CE}"/>
                </a:ext>
              </a:extLst>
            </p:cNvPr>
            <p:cNvGrpSpPr/>
            <p:nvPr/>
          </p:nvGrpSpPr>
          <p:grpSpPr>
            <a:xfrm>
              <a:off x="4041324" y="2949843"/>
              <a:ext cx="1705485" cy="2833680"/>
              <a:chOff x="4041324" y="2949843"/>
              <a:chExt cx="1705485" cy="2833680"/>
            </a:xfrm>
          </p:grpSpPr>
          <p:grpSp>
            <p:nvGrpSpPr>
              <p:cNvPr id="2" name="Group 4"/>
              <p:cNvGrpSpPr>
                <a:grpSpLocks/>
              </p:cNvGrpSpPr>
              <p:nvPr/>
            </p:nvGrpSpPr>
            <p:grpSpPr bwMode="auto">
              <a:xfrm>
                <a:off x="4041324" y="2949843"/>
                <a:ext cx="329308" cy="2821957"/>
                <a:chOff x="3514" y="998"/>
                <a:chExt cx="251" cy="2366"/>
              </a:xfrm>
            </p:grpSpPr>
            <p:sp>
              <p:nvSpPr>
                <p:cNvPr id="1028" name="Line 4"/>
                <p:cNvSpPr>
                  <a:spLocks noChangeShapeType="1"/>
                </p:cNvSpPr>
                <p:nvPr/>
              </p:nvSpPr>
              <p:spPr bwMode="auto">
                <a:xfrm flipV="1">
                  <a:off x="3514" y="1006"/>
                  <a:ext cx="0" cy="2347"/>
                </a:xfrm>
                <a:prstGeom prst="line">
                  <a:avLst/>
                </a:prstGeom>
                <a:noFill/>
                <a:ln w="28575">
                  <a:solidFill>
                    <a:srgbClr val="FF0000"/>
                  </a:solidFill>
                  <a:round/>
                  <a:headEnd/>
                  <a:tailEnd/>
                </a:ln>
              </p:spPr>
              <p:txBody>
                <a:bodyPr/>
                <a:lstStyle/>
                <a:p>
                  <a:pPr>
                    <a:spcBef>
                      <a:spcPct val="0"/>
                    </a:spcBef>
                    <a:defRPr/>
                  </a:pPr>
                  <a:endParaRPr lang="en-US" sz="3200">
                    <a:solidFill>
                      <a:srgbClr val="0000CC"/>
                    </a:solidFill>
                    <a:effectLst>
                      <a:outerShdw blurRad="38100" dist="38100" dir="2700000" algn="tl">
                        <a:srgbClr val="000000">
                          <a:alpha val="43137"/>
                        </a:srgbClr>
                      </a:outerShdw>
                    </a:effectLst>
                    <a:latin typeface="Elephant" pitchFamily="18" charset="0"/>
                    <a:cs typeface="Arial" charset="0"/>
                  </a:endParaRPr>
                </a:p>
              </p:txBody>
            </p:sp>
            <p:sp>
              <p:nvSpPr>
                <p:cNvPr id="1029" name="Line 5"/>
                <p:cNvSpPr>
                  <a:spLocks noChangeShapeType="1"/>
                </p:cNvSpPr>
                <p:nvPr/>
              </p:nvSpPr>
              <p:spPr bwMode="auto">
                <a:xfrm flipV="1">
                  <a:off x="3756" y="998"/>
                  <a:ext cx="9" cy="2366"/>
                </a:xfrm>
                <a:prstGeom prst="line">
                  <a:avLst/>
                </a:prstGeom>
                <a:noFill/>
                <a:ln w="28575">
                  <a:solidFill>
                    <a:srgbClr val="FF0000"/>
                  </a:solidFill>
                  <a:round/>
                  <a:headEnd/>
                  <a:tailEnd/>
                </a:ln>
              </p:spPr>
              <p:txBody>
                <a:bodyPr/>
                <a:lstStyle/>
                <a:p>
                  <a:pPr algn="l">
                    <a:spcBef>
                      <a:spcPct val="0"/>
                    </a:spcBef>
                    <a:defRPr/>
                  </a:pPr>
                  <a:endParaRPr lang="en-US">
                    <a:ln>
                      <a:solidFill>
                        <a:schemeClr val="tx1"/>
                      </a:solidFill>
                    </a:ln>
                    <a:cs typeface="Arial" charset="0"/>
                  </a:endParaRPr>
                </a:p>
              </p:txBody>
            </p:sp>
          </p:grpSp>
          <p:grpSp>
            <p:nvGrpSpPr>
              <p:cNvPr id="15" name="Group 4">
                <a:extLst>
                  <a:ext uri="{FF2B5EF4-FFF2-40B4-BE49-F238E27FC236}">
                    <a16:creationId xmlns:a16="http://schemas.microsoft.com/office/drawing/2014/main" id="{BBAFBA1F-55A4-0D13-C806-CE7E2B44B4D1}"/>
                  </a:ext>
                </a:extLst>
              </p:cNvPr>
              <p:cNvGrpSpPr>
                <a:grpSpLocks/>
              </p:cNvGrpSpPr>
              <p:nvPr/>
            </p:nvGrpSpPr>
            <p:grpSpPr bwMode="auto">
              <a:xfrm>
                <a:off x="5542334" y="2961566"/>
                <a:ext cx="204475" cy="2821957"/>
                <a:chOff x="3514" y="998"/>
                <a:chExt cx="251" cy="2366"/>
              </a:xfrm>
            </p:grpSpPr>
            <p:sp>
              <p:nvSpPr>
                <p:cNvPr id="16" name="Line 4">
                  <a:extLst>
                    <a:ext uri="{FF2B5EF4-FFF2-40B4-BE49-F238E27FC236}">
                      <a16:creationId xmlns:a16="http://schemas.microsoft.com/office/drawing/2014/main" id="{516EBB4B-43E2-0AC8-6DDE-42CD6807D414}"/>
                    </a:ext>
                  </a:extLst>
                </p:cNvPr>
                <p:cNvSpPr>
                  <a:spLocks noChangeShapeType="1"/>
                </p:cNvSpPr>
                <p:nvPr/>
              </p:nvSpPr>
              <p:spPr bwMode="auto">
                <a:xfrm flipV="1">
                  <a:off x="3514" y="1006"/>
                  <a:ext cx="0" cy="2347"/>
                </a:xfrm>
                <a:prstGeom prst="line">
                  <a:avLst/>
                </a:prstGeom>
                <a:noFill/>
                <a:ln w="28575">
                  <a:solidFill>
                    <a:srgbClr val="FF0000"/>
                  </a:solidFill>
                  <a:round/>
                  <a:headEnd/>
                  <a:tailEnd/>
                </a:ln>
              </p:spPr>
              <p:txBody>
                <a:bodyPr/>
                <a:lstStyle/>
                <a:p>
                  <a:pPr>
                    <a:spcBef>
                      <a:spcPct val="0"/>
                    </a:spcBef>
                    <a:defRPr/>
                  </a:pPr>
                  <a:endParaRPr lang="en-US" sz="3200">
                    <a:solidFill>
                      <a:srgbClr val="0000CC"/>
                    </a:solidFill>
                    <a:effectLst>
                      <a:outerShdw blurRad="38100" dist="38100" dir="2700000" algn="tl">
                        <a:srgbClr val="000000">
                          <a:alpha val="43137"/>
                        </a:srgbClr>
                      </a:outerShdw>
                    </a:effectLst>
                    <a:latin typeface="Elephant" pitchFamily="18" charset="0"/>
                    <a:cs typeface="Arial" charset="0"/>
                  </a:endParaRPr>
                </a:p>
              </p:txBody>
            </p:sp>
            <p:sp>
              <p:nvSpPr>
                <p:cNvPr id="17" name="Line 5">
                  <a:extLst>
                    <a:ext uri="{FF2B5EF4-FFF2-40B4-BE49-F238E27FC236}">
                      <a16:creationId xmlns:a16="http://schemas.microsoft.com/office/drawing/2014/main" id="{64DF0318-6305-E511-4B44-8F21FEA0EC6D}"/>
                    </a:ext>
                  </a:extLst>
                </p:cNvPr>
                <p:cNvSpPr>
                  <a:spLocks noChangeShapeType="1"/>
                </p:cNvSpPr>
                <p:nvPr/>
              </p:nvSpPr>
              <p:spPr bwMode="auto">
                <a:xfrm flipV="1">
                  <a:off x="3756" y="998"/>
                  <a:ext cx="9" cy="2366"/>
                </a:xfrm>
                <a:prstGeom prst="line">
                  <a:avLst/>
                </a:prstGeom>
                <a:noFill/>
                <a:ln w="28575">
                  <a:solidFill>
                    <a:srgbClr val="FF0000"/>
                  </a:solidFill>
                  <a:round/>
                  <a:headEnd/>
                  <a:tailEnd/>
                </a:ln>
              </p:spPr>
              <p:txBody>
                <a:bodyPr/>
                <a:lstStyle/>
                <a:p>
                  <a:pPr algn="l">
                    <a:spcBef>
                      <a:spcPct val="0"/>
                    </a:spcBef>
                    <a:defRPr/>
                  </a:pPr>
                  <a:endParaRPr lang="en-US">
                    <a:ln>
                      <a:solidFill>
                        <a:schemeClr val="tx1"/>
                      </a:solidFill>
                    </a:ln>
                    <a:cs typeface="Arial" charset="0"/>
                  </a:endParaRPr>
                </a:p>
              </p:txBody>
            </p:sp>
          </p:grpSp>
        </p:grpSp>
        <p:grpSp>
          <p:nvGrpSpPr>
            <p:cNvPr id="19" name="Group 18">
              <a:extLst>
                <a:ext uri="{FF2B5EF4-FFF2-40B4-BE49-F238E27FC236}">
                  <a16:creationId xmlns:a16="http://schemas.microsoft.com/office/drawing/2014/main" id="{F1BE7121-412B-B354-5D50-9944759AD9E9}"/>
                </a:ext>
              </a:extLst>
            </p:cNvPr>
            <p:cNvGrpSpPr/>
            <p:nvPr/>
          </p:nvGrpSpPr>
          <p:grpSpPr>
            <a:xfrm>
              <a:off x="9801848" y="2981667"/>
              <a:ext cx="1764665" cy="2833680"/>
              <a:chOff x="3861580" y="2949843"/>
              <a:chExt cx="1764665" cy="2833680"/>
            </a:xfrm>
          </p:grpSpPr>
          <p:grpSp>
            <p:nvGrpSpPr>
              <p:cNvPr id="20" name="Group 4">
                <a:extLst>
                  <a:ext uri="{FF2B5EF4-FFF2-40B4-BE49-F238E27FC236}">
                    <a16:creationId xmlns:a16="http://schemas.microsoft.com/office/drawing/2014/main" id="{5F6DE512-A4CB-4284-186A-C55C5F034900}"/>
                  </a:ext>
                </a:extLst>
              </p:cNvPr>
              <p:cNvGrpSpPr>
                <a:grpSpLocks/>
              </p:cNvGrpSpPr>
              <p:nvPr/>
            </p:nvGrpSpPr>
            <p:grpSpPr bwMode="auto">
              <a:xfrm>
                <a:off x="3861580" y="2949843"/>
                <a:ext cx="329308" cy="2821957"/>
                <a:chOff x="3377" y="998"/>
                <a:chExt cx="251" cy="2366"/>
              </a:xfrm>
            </p:grpSpPr>
            <p:sp>
              <p:nvSpPr>
                <p:cNvPr id="24" name="Line 4">
                  <a:extLst>
                    <a:ext uri="{FF2B5EF4-FFF2-40B4-BE49-F238E27FC236}">
                      <a16:creationId xmlns:a16="http://schemas.microsoft.com/office/drawing/2014/main" id="{618A4877-E389-B248-7AD0-BF871AD55A2D}"/>
                    </a:ext>
                  </a:extLst>
                </p:cNvPr>
                <p:cNvSpPr>
                  <a:spLocks noChangeShapeType="1"/>
                </p:cNvSpPr>
                <p:nvPr/>
              </p:nvSpPr>
              <p:spPr bwMode="auto">
                <a:xfrm flipV="1">
                  <a:off x="3377" y="1006"/>
                  <a:ext cx="0" cy="2347"/>
                </a:xfrm>
                <a:prstGeom prst="line">
                  <a:avLst/>
                </a:prstGeom>
                <a:noFill/>
                <a:ln w="28575">
                  <a:solidFill>
                    <a:srgbClr val="FF0000"/>
                  </a:solidFill>
                  <a:round/>
                  <a:headEnd/>
                  <a:tailEnd/>
                </a:ln>
              </p:spPr>
              <p:txBody>
                <a:bodyPr/>
                <a:lstStyle/>
                <a:p>
                  <a:pPr>
                    <a:spcBef>
                      <a:spcPct val="0"/>
                    </a:spcBef>
                    <a:defRPr/>
                  </a:pPr>
                  <a:endParaRPr lang="en-US" sz="3200">
                    <a:solidFill>
                      <a:srgbClr val="0000CC"/>
                    </a:solidFill>
                    <a:effectLst>
                      <a:outerShdw blurRad="38100" dist="38100" dir="2700000" algn="tl">
                        <a:srgbClr val="000000">
                          <a:alpha val="43137"/>
                        </a:srgbClr>
                      </a:outerShdw>
                    </a:effectLst>
                    <a:latin typeface="Elephant" pitchFamily="18" charset="0"/>
                    <a:cs typeface="Arial" charset="0"/>
                  </a:endParaRPr>
                </a:p>
              </p:txBody>
            </p:sp>
            <p:sp>
              <p:nvSpPr>
                <p:cNvPr id="25" name="Line 5">
                  <a:extLst>
                    <a:ext uri="{FF2B5EF4-FFF2-40B4-BE49-F238E27FC236}">
                      <a16:creationId xmlns:a16="http://schemas.microsoft.com/office/drawing/2014/main" id="{F5137263-A7A7-C3FE-5E85-052CAC4C743E}"/>
                    </a:ext>
                  </a:extLst>
                </p:cNvPr>
                <p:cNvSpPr>
                  <a:spLocks noChangeShapeType="1"/>
                </p:cNvSpPr>
                <p:nvPr/>
              </p:nvSpPr>
              <p:spPr bwMode="auto">
                <a:xfrm flipV="1">
                  <a:off x="3619" y="998"/>
                  <a:ext cx="9" cy="2366"/>
                </a:xfrm>
                <a:prstGeom prst="line">
                  <a:avLst/>
                </a:prstGeom>
                <a:noFill/>
                <a:ln w="28575">
                  <a:solidFill>
                    <a:srgbClr val="FF0000"/>
                  </a:solidFill>
                  <a:round/>
                  <a:headEnd/>
                  <a:tailEnd/>
                </a:ln>
              </p:spPr>
              <p:txBody>
                <a:bodyPr/>
                <a:lstStyle/>
                <a:p>
                  <a:pPr algn="l">
                    <a:spcBef>
                      <a:spcPct val="0"/>
                    </a:spcBef>
                    <a:defRPr/>
                  </a:pPr>
                  <a:endParaRPr lang="en-US">
                    <a:ln>
                      <a:solidFill>
                        <a:schemeClr val="tx1"/>
                      </a:solidFill>
                    </a:ln>
                    <a:cs typeface="Arial" charset="0"/>
                  </a:endParaRPr>
                </a:p>
              </p:txBody>
            </p:sp>
          </p:grpSp>
          <p:grpSp>
            <p:nvGrpSpPr>
              <p:cNvPr id="21" name="Group 4">
                <a:extLst>
                  <a:ext uri="{FF2B5EF4-FFF2-40B4-BE49-F238E27FC236}">
                    <a16:creationId xmlns:a16="http://schemas.microsoft.com/office/drawing/2014/main" id="{389C98BC-75A9-053C-793D-D6E26162D8FF}"/>
                  </a:ext>
                </a:extLst>
              </p:cNvPr>
              <p:cNvGrpSpPr>
                <a:grpSpLocks/>
              </p:cNvGrpSpPr>
              <p:nvPr/>
            </p:nvGrpSpPr>
            <p:grpSpPr bwMode="auto">
              <a:xfrm>
                <a:off x="5421770" y="2961566"/>
                <a:ext cx="204475" cy="2821957"/>
                <a:chOff x="3366" y="998"/>
                <a:chExt cx="251" cy="2366"/>
              </a:xfrm>
            </p:grpSpPr>
            <p:sp>
              <p:nvSpPr>
                <p:cNvPr id="22" name="Line 4">
                  <a:extLst>
                    <a:ext uri="{FF2B5EF4-FFF2-40B4-BE49-F238E27FC236}">
                      <a16:creationId xmlns:a16="http://schemas.microsoft.com/office/drawing/2014/main" id="{9FAB1011-E45E-2389-81F6-6C64F9CFC9C9}"/>
                    </a:ext>
                  </a:extLst>
                </p:cNvPr>
                <p:cNvSpPr>
                  <a:spLocks noChangeShapeType="1"/>
                </p:cNvSpPr>
                <p:nvPr/>
              </p:nvSpPr>
              <p:spPr bwMode="auto">
                <a:xfrm flipV="1">
                  <a:off x="3366" y="1006"/>
                  <a:ext cx="0" cy="2347"/>
                </a:xfrm>
                <a:prstGeom prst="line">
                  <a:avLst/>
                </a:prstGeom>
                <a:noFill/>
                <a:ln w="28575">
                  <a:solidFill>
                    <a:srgbClr val="FF0000"/>
                  </a:solidFill>
                  <a:round/>
                  <a:headEnd/>
                  <a:tailEnd/>
                </a:ln>
              </p:spPr>
              <p:txBody>
                <a:bodyPr/>
                <a:lstStyle/>
                <a:p>
                  <a:pPr>
                    <a:spcBef>
                      <a:spcPct val="0"/>
                    </a:spcBef>
                    <a:defRPr/>
                  </a:pPr>
                  <a:endParaRPr lang="en-US" sz="3200">
                    <a:solidFill>
                      <a:srgbClr val="0000CC"/>
                    </a:solidFill>
                    <a:effectLst>
                      <a:outerShdw blurRad="38100" dist="38100" dir="2700000" algn="tl">
                        <a:srgbClr val="000000">
                          <a:alpha val="43137"/>
                        </a:srgbClr>
                      </a:outerShdw>
                    </a:effectLst>
                    <a:latin typeface="Elephant" pitchFamily="18" charset="0"/>
                    <a:cs typeface="Arial" charset="0"/>
                  </a:endParaRPr>
                </a:p>
              </p:txBody>
            </p:sp>
            <p:sp>
              <p:nvSpPr>
                <p:cNvPr id="23" name="Line 5">
                  <a:extLst>
                    <a:ext uri="{FF2B5EF4-FFF2-40B4-BE49-F238E27FC236}">
                      <a16:creationId xmlns:a16="http://schemas.microsoft.com/office/drawing/2014/main" id="{40950A94-75CE-194F-2D71-86C11C2CB096}"/>
                    </a:ext>
                  </a:extLst>
                </p:cNvPr>
                <p:cNvSpPr>
                  <a:spLocks noChangeShapeType="1"/>
                </p:cNvSpPr>
                <p:nvPr/>
              </p:nvSpPr>
              <p:spPr bwMode="auto">
                <a:xfrm flipV="1">
                  <a:off x="3608" y="998"/>
                  <a:ext cx="9" cy="2366"/>
                </a:xfrm>
                <a:prstGeom prst="line">
                  <a:avLst/>
                </a:prstGeom>
                <a:noFill/>
                <a:ln w="28575">
                  <a:solidFill>
                    <a:srgbClr val="FF0000"/>
                  </a:solidFill>
                  <a:round/>
                  <a:headEnd/>
                  <a:tailEnd/>
                </a:ln>
              </p:spPr>
              <p:txBody>
                <a:bodyPr/>
                <a:lstStyle/>
                <a:p>
                  <a:pPr algn="l">
                    <a:spcBef>
                      <a:spcPct val="0"/>
                    </a:spcBef>
                    <a:defRPr/>
                  </a:pPr>
                  <a:endParaRPr lang="en-US">
                    <a:ln>
                      <a:solidFill>
                        <a:schemeClr val="tx1"/>
                      </a:solidFill>
                    </a:ln>
                    <a:cs typeface="Arial" charset="0"/>
                  </a:endParaRPr>
                </a:p>
              </p:txBody>
            </p:sp>
          </p:grpSp>
        </p:grpSp>
      </p:grpSp>
      <p:sp>
        <p:nvSpPr>
          <p:cNvPr id="27" name="Text Box 8">
            <a:extLst>
              <a:ext uri="{FF2B5EF4-FFF2-40B4-BE49-F238E27FC236}">
                <a16:creationId xmlns:a16="http://schemas.microsoft.com/office/drawing/2014/main" id="{36FBBCF5-CE7F-2746-7E10-F02E2936C588}"/>
              </a:ext>
            </a:extLst>
          </p:cNvPr>
          <p:cNvSpPr txBox="1">
            <a:spLocks noChangeArrowheads="1"/>
          </p:cNvSpPr>
          <p:nvPr/>
        </p:nvSpPr>
        <p:spPr bwMode="auto">
          <a:xfrm>
            <a:off x="9314610" y="5844321"/>
            <a:ext cx="825867" cy="40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dirty="0">
                <a:solidFill>
                  <a:schemeClr val="tx1"/>
                </a:solidFill>
                <a:latin typeface="Arial" charset="0"/>
                <a:cs typeface="Arial" charset="0"/>
              </a:rPr>
              <a:t>Month</a:t>
            </a:r>
          </a:p>
          <a:p>
            <a:pPr eaLnBrk="1" hangingPunct="1">
              <a:spcBef>
                <a:spcPct val="0"/>
              </a:spcBef>
              <a:buFontTx/>
              <a:buNone/>
            </a:pPr>
            <a:endParaRPr lang="en-US" altLang="en-US" sz="1800" dirty="0">
              <a:solidFill>
                <a:schemeClr val="tx1"/>
              </a:solidFill>
              <a:latin typeface="Arial" charset="0"/>
              <a:cs typeface="Arial" charset="0"/>
            </a:endParaRPr>
          </a:p>
        </p:txBody>
      </p:sp>
      <p:sp>
        <p:nvSpPr>
          <p:cNvPr id="28" name="Text Box 8">
            <a:extLst>
              <a:ext uri="{FF2B5EF4-FFF2-40B4-BE49-F238E27FC236}">
                <a16:creationId xmlns:a16="http://schemas.microsoft.com/office/drawing/2014/main" id="{6A080FF0-9554-689A-95FF-6C016D14D806}"/>
              </a:ext>
            </a:extLst>
          </p:cNvPr>
          <p:cNvSpPr txBox="1">
            <a:spLocks noChangeArrowheads="1"/>
          </p:cNvSpPr>
          <p:nvPr/>
        </p:nvSpPr>
        <p:spPr bwMode="auto">
          <a:xfrm>
            <a:off x="895746" y="6406515"/>
            <a:ext cx="10691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b="1" dirty="0">
                <a:solidFill>
                  <a:schemeClr val="tx1"/>
                </a:solidFill>
                <a:latin typeface="Arial" charset="0"/>
                <a:cs typeface="Arial" charset="0"/>
              </a:rPr>
              <a:t>Resistance profiles can improve the sensitivity, specificity, and timeliness of outbreak detection</a:t>
            </a:r>
            <a:endParaRPr lang="en-US" altLang="en-US" sz="1800" b="1" i="1" dirty="0">
              <a:solidFill>
                <a:schemeClr val="tx1"/>
              </a:solidFill>
              <a:latin typeface="Arial" charset="0"/>
              <a:cs typeface="Arial" charset="0"/>
            </a:endParaRPr>
          </a:p>
          <a:p>
            <a:pPr eaLnBrk="1" hangingPunct="1">
              <a:spcBef>
                <a:spcPct val="0"/>
              </a:spcBef>
              <a:buFontTx/>
              <a:buNone/>
            </a:pPr>
            <a:endParaRPr lang="en-US" altLang="en-US" sz="1800" b="1" dirty="0">
              <a:solidFill>
                <a:schemeClr val="tx1"/>
              </a:solidFill>
              <a:latin typeface="Arial" charset="0"/>
              <a:cs typeface="Arial" charset="0"/>
            </a:endParaRPr>
          </a:p>
        </p:txBody>
      </p:sp>
    </p:spTree>
    <p:extLst>
      <p:ext uri="{BB962C8B-B14F-4D97-AF65-F5344CB8AC3E}">
        <p14:creationId xmlns:p14="http://schemas.microsoft.com/office/powerpoint/2010/main" val="29472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78C-D68E-8D17-82AF-E909D0B639AA}"/>
              </a:ext>
            </a:extLst>
          </p:cNvPr>
          <p:cNvSpPr>
            <a:spLocks noGrp="1"/>
          </p:cNvSpPr>
          <p:nvPr>
            <p:ph type="title"/>
          </p:nvPr>
        </p:nvSpPr>
        <p:spPr>
          <a:xfrm>
            <a:off x="838200" y="-51967"/>
            <a:ext cx="10515600" cy="1325563"/>
          </a:xfrm>
        </p:spPr>
        <p:txBody>
          <a:bodyPr/>
          <a:lstStyle/>
          <a:p>
            <a:r>
              <a:rPr lang="en-US" dirty="0"/>
              <a:t>WHONET Webinar series</a:t>
            </a:r>
          </a:p>
        </p:txBody>
      </p:sp>
      <p:sp>
        <p:nvSpPr>
          <p:cNvPr id="3" name="Content Placeholder 2">
            <a:extLst>
              <a:ext uri="{FF2B5EF4-FFF2-40B4-BE49-F238E27FC236}">
                <a16:creationId xmlns:a16="http://schemas.microsoft.com/office/drawing/2014/main" id="{3F60C672-117F-7EA0-CF4E-2E1ED0E2F4EB}"/>
              </a:ext>
            </a:extLst>
          </p:cNvPr>
          <p:cNvSpPr>
            <a:spLocks noGrp="1"/>
          </p:cNvSpPr>
          <p:nvPr>
            <p:ph idx="1"/>
          </p:nvPr>
        </p:nvSpPr>
        <p:spPr>
          <a:xfrm>
            <a:off x="838200" y="1191966"/>
            <a:ext cx="10515600" cy="4351338"/>
          </a:xfrm>
        </p:spPr>
        <p:txBody>
          <a:bodyPr>
            <a:normAutofit fontScale="70000" lnSpcReduction="20000"/>
          </a:bodyPr>
          <a:lstStyle/>
          <a:p>
            <a:r>
              <a:rPr lang="en-US" dirty="0"/>
              <a:t>Past webinars</a:t>
            </a:r>
          </a:p>
          <a:p>
            <a:pPr lvl="1"/>
            <a:r>
              <a:rPr lang="en-US" dirty="0"/>
              <a:t>September – WHONET and WHO GLASS 2.0</a:t>
            </a:r>
          </a:p>
          <a:p>
            <a:pPr lvl="1"/>
            <a:r>
              <a:rPr lang="en-US" dirty="0"/>
              <a:t>October – WHONET macros and reports</a:t>
            </a:r>
          </a:p>
          <a:p>
            <a:r>
              <a:rPr lang="en-US" dirty="0"/>
              <a:t>Today’s webinar</a:t>
            </a:r>
          </a:p>
          <a:p>
            <a:pPr lvl="1"/>
            <a:r>
              <a:rPr lang="en-US" b="1" dirty="0"/>
              <a:t>November – WHONET and multidrug resistance</a:t>
            </a:r>
          </a:p>
          <a:p>
            <a:r>
              <a:rPr lang="en-US" dirty="0"/>
              <a:t>The next webinar will be in January</a:t>
            </a:r>
          </a:p>
          <a:p>
            <a:r>
              <a:rPr lang="en-US" dirty="0"/>
              <a:t>Possible ideas for future webinars</a:t>
            </a:r>
          </a:p>
          <a:p>
            <a:pPr lvl="1"/>
            <a:r>
              <a:rPr lang="en-US" dirty="0"/>
              <a:t>Annual antibiograms and CLSI M39</a:t>
            </a:r>
          </a:p>
          <a:p>
            <a:pPr lvl="1"/>
            <a:r>
              <a:rPr lang="en-US" dirty="0"/>
              <a:t>Isolate alerts and outbreak detection with WHONET-</a:t>
            </a:r>
            <a:r>
              <a:rPr lang="en-US" dirty="0" err="1"/>
              <a:t>SaTScan</a:t>
            </a:r>
            <a:endParaRPr lang="en-US" dirty="0"/>
          </a:p>
          <a:p>
            <a:pPr lvl="1"/>
            <a:r>
              <a:rPr lang="en-US" dirty="0"/>
              <a:t>WHONET DHIS2-AMR module</a:t>
            </a:r>
          </a:p>
          <a:p>
            <a:pPr lvl="1"/>
            <a:r>
              <a:rPr lang="en-US" dirty="0"/>
              <a:t>WHONET Automation Tool</a:t>
            </a:r>
          </a:p>
          <a:p>
            <a:pPr lvl="1"/>
            <a:r>
              <a:rPr lang="en-US" dirty="0"/>
              <a:t>WHONET AST interpretation engine</a:t>
            </a:r>
          </a:p>
          <a:p>
            <a:pPr lvl="1"/>
            <a:r>
              <a:rPr lang="en-US" dirty="0"/>
              <a:t>WHONET Discussion Forum</a:t>
            </a:r>
          </a:p>
          <a:p>
            <a:pPr lvl="1"/>
            <a:r>
              <a:rPr lang="en-US" dirty="0"/>
              <a:t>One Health features of WHONET – FAO and </a:t>
            </a:r>
            <a:r>
              <a:rPr lang="en-US" dirty="0" err="1"/>
              <a:t>InFARM</a:t>
            </a:r>
            <a:endParaRPr lang="en-US" dirty="0"/>
          </a:p>
          <a:p>
            <a:pPr lvl="1"/>
            <a:r>
              <a:rPr lang="en-US" dirty="0"/>
              <a:t>Country-, region-, and/or language-specific sessions</a:t>
            </a:r>
          </a:p>
        </p:txBody>
      </p:sp>
      <p:sp>
        <p:nvSpPr>
          <p:cNvPr id="4" name="TextBox 3">
            <a:extLst>
              <a:ext uri="{FF2B5EF4-FFF2-40B4-BE49-F238E27FC236}">
                <a16:creationId xmlns:a16="http://schemas.microsoft.com/office/drawing/2014/main" id="{AC6EFC30-3DF3-480A-ADC3-74A72D1308A1}"/>
              </a:ext>
            </a:extLst>
          </p:cNvPr>
          <p:cNvSpPr txBox="1"/>
          <p:nvPr/>
        </p:nvSpPr>
        <p:spPr>
          <a:xfrm>
            <a:off x="1273827" y="5815944"/>
            <a:ext cx="8126849" cy="954107"/>
          </a:xfrm>
          <a:prstGeom prst="rect">
            <a:avLst/>
          </a:prstGeom>
          <a:noFill/>
        </p:spPr>
        <p:txBody>
          <a:bodyPr wrap="square" rtlCol="0">
            <a:spAutoFit/>
          </a:bodyPr>
          <a:lstStyle/>
          <a:p>
            <a:pPr algn="l"/>
            <a:r>
              <a:rPr lang="en-US" sz="2800" b="1" dirty="0"/>
              <a:t>Welcome to suggest ideas for future webinars!</a:t>
            </a:r>
          </a:p>
          <a:p>
            <a:pPr algn="l"/>
            <a:r>
              <a:rPr lang="en-US" sz="2800" b="1" dirty="0">
                <a:hlinkClick r:id="rId2"/>
              </a:rPr>
              <a:t>help@whonet.org</a:t>
            </a:r>
            <a:endParaRPr lang="en-US" b="1" dirty="0"/>
          </a:p>
        </p:txBody>
      </p:sp>
    </p:spTree>
    <p:extLst>
      <p:ext uri="{BB962C8B-B14F-4D97-AF65-F5344CB8AC3E}">
        <p14:creationId xmlns:p14="http://schemas.microsoft.com/office/powerpoint/2010/main" val="112655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E94F-14AA-48D0-B1A4-7DA5561B98D0}"/>
              </a:ext>
            </a:extLst>
          </p:cNvPr>
          <p:cNvSpPr>
            <a:spLocks noGrp="1"/>
          </p:cNvSpPr>
          <p:nvPr>
            <p:ph type="title"/>
          </p:nvPr>
        </p:nvSpPr>
        <p:spPr>
          <a:xfrm>
            <a:off x="625302" y="76200"/>
            <a:ext cx="7886700" cy="994172"/>
          </a:xfrm>
        </p:spPr>
        <p:txBody>
          <a:bodyPr/>
          <a:lstStyle/>
          <a:p>
            <a:r>
              <a:rPr lang="en-US" i="1" dirty="0"/>
              <a:t>Staphylococcus aureus</a:t>
            </a:r>
            <a:br>
              <a:rPr lang="en-US" i="1" dirty="0"/>
            </a:br>
            <a:r>
              <a:rPr lang="en-US" sz="2100" dirty="0"/>
              <a:t>Multi-resistance profiles with possible clusters 2011-2017</a:t>
            </a:r>
            <a:endParaRPr lang="es-419" i="1" dirty="0"/>
          </a:p>
        </p:txBody>
      </p:sp>
      <p:pic>
        <p:nvPicPr>
          <p:cNvPr id="12" name="Picture 11">
            <a:extLst>
              <a:ext uri="{FF2B5EF4-FFF2-40B4-BE49-F238E27FC236}">
                <a16:creationId xmlns:a16="http://schemas.microsoft.com/office/drawing/2014/main" id="{0330E6D2-CFC6-407F-ACFA-27F05E4D6F1E}"/>
              </a:ext>
            </a:extLst>
          </p:cNvPr>
          <p:cNvPicPr>
            <a:picLocks noChangeAspect="1"/>
          </p:cNvPicPr>
          <p:nvPr/>
        </p:nvPicPr>
        <p:blipFill>
          <a:blip r:embed="rId2"/>
          <a:stretch>
            <a:fillRect/>
          </a:stretch>
        </p:blipFill>
        <p:spPr>
          <a:xfrm>
            <a:off x="136481" y="1093371"/>
            <a:ext cx="5818547" cy="2850416"/>
          </a:xfrm>
          <a:prstGeom prst="rect">
            <a:avLst/>
          </a:prstGeom>
        </p:spPr>
      </p:pic>
      <p:pic>
        <p:nvPicPr>
          <p:cNvPr id="13" name="Picture 12">
            <a:extLst>
              <a:ext uri="{FF2B5EF4-FFF2-40B4-BE49-F238E27FC236}">
                <a16:creationId xmlns:a16="http://schemas.microsoft.com/office/drawing/2014/main" id="{0E969F35-0DC5-4BE5-911C-6DC0EF2637B3}"/>
              </a:ext>
            </a:extLst>
          </p:cNvPr>
          <p:cNvPicPr>
            <a:picLocks noChangeAspect="1"/>
          </p:cNvPicPr>
          <p:nvPr/>
        </p:nvPicPr>
        <p:blipFill>
          <a:blip r:embed="rId3"/>
          <a:stretch>
            <a:fillRect/>
          </a:stretch>
        </p:blipFill>
        <p:spPr>
          <a:xfrm>
            <a:off x="333259" y="3887226"/>
            <a:ext cx="5818547" cy="2850417"/>
          </a:xfrm>
          <a:prstGeom prst="rect">
            <a:avLst/>
          </a:prstGeom>
        </p:spPr>
      </p:pic>
      <p:pic>
        <p:nvPicPr>
          <p:cNvPr id="14" name="Picture 13">
            <a:extLst>
              <a:ext uri="{FF2B5EF4-FFF2-40B4-BE49-F238E27FC236}">
                <a16:creationId xmlns:a16="http://schemas.microsoft.com/office/drawing/2014/main" id="{BAB5D964-926E-4479-B91F-C52D9C2FA10F}"/>
              </a:ext>
            </a:extLst>
          </p:cNvPr>
          <p:cNvPicPr>
            <a:picLocks noChangeAspect="1"/>
          </p:cNvPicPr>
          <p:nvPr/>
        </p:nvPicPr>
        <p:blipFill>
          <a:blip r:embed="rId4"/>
          <a:stretch>
            <a:fillRect/>
          </a:stretch>
        </p:blipFill>
        <p:spPr>
          <a:xfrm>
            <a:off x="6200623" y="3896019"/>
            <a:ext cx="5970381" cy="2924797"/>
          </a:xfrm>
          <a:prstGeom prst="rect">
            <a:avLst/>
          </a:prstGeom>
        </p:spPr>
      </p:pic>
      <p:sp>
        <p:nvSpPr>
          <p:cNvPr id="15" name="TextBox 14">
            <a:extLst>
              <a:ext uri="{FF2B5EF4-FFF2-40B4-BE49-F238E27FC236}">
                <a16:creationId xmlns:a16="http://schemas.microsoft.com/office/drawing/2014/main" id="{97B513CA-B835-4C96-8127-AE0673FD91E3}"/>
              </a:ext>
            </a:extLst>
          </p:cNvPr>
          <p:cNvSpPr txBox="1"/>
          <p:nvPr/>
        </p:nvSpPr>
        <p:spPr>
          <a:xfrm>
            <a:off x="8151721" y="4296047"/>
            <a:ext cx="2120654" cy="307777"/>
          </a:xfrm>
          <a:prstGeom prst="rect">
            <a:avLst/>
          </a:prstGeom>
          <a:noFill/>
        </p:spPr>
        <p:txBody>
          <a:bodyPr wrap="square" rtlCol="0">
            <a:spAutoFit/>
          </a:bodyPr>
          <a:lstStyle/>
          <a:p>
            <a:r>
              <a:rPr lang="en-US" sz="1400" dirty="0"/>
              <a:t>MRSA: Very resistant</a:t>
            </a:r>
          </a:p>
        </p:txBody>
      </p:sp>
      <p:pic>
        <p:nvPicPr>
          <p:cNvPr id="16" name="Picture 15">
            <a:extLst>
              <a:ext uri="{FF2B5EF4-FFF2-40B4-BE49-F238E27FC236}">
                <a16:creationId xmlns:a16="http://schemas.microsoft.com/office/drawing/2014/main" id="{8FDE2A3D-7890-4042-B3C7-2DF9E13EC8A5}"/>
              </a:ext>
            </a:extLst>
          </p:cNvPr>
          <p:cNvPicPr>
            <a:picLocks noChangeAspect="1"/>
          </p:cNvPicPr>
          <p:nvPr/>
        </p:nvPicPr>
        <p:blipFill>
          <a:blip r:embed="rId5"/>
          <a:stretch>
            <a:fillRect/>
          </a:stretch>
        </p:blipFill>
        <p:spPr>
          <a:xfrm>
            <a:off x="6354048" y="1156814"/>
            <a:ext cx="5427613" cy="2658906"/>
          </a:xfrm>
          <a:prstGeom prst="rect">
            <a:avLst/>
          </a:prstGeom>
        </p:spPr>
      </p:pic>
      <p:sp>
        <p:nvSpPr>
          <p:cNvPr id="17" name="TextBox 16">
            <a:extLst>
              <a:ext uri="{FF2B5EF4-FFF2-40B4-BE49-F238E27FC236}">
                <a16:creationId xmlns:a16="http://schemas.microsoft.com/office/drawing/2014/main" id="{685AA349-21CC-4978-AB2E-594F5D1FC1D2}"/>
              </a:ext>
            </a:extLst>
          </p:cNvPr>
          <p:cNvSpPr txBox="1"/>
          <p:nvPr/>
        </p:nvSpPr>
        <p:spPr>
          <a:xfrm>
            <a:off x="2341249" y="4248780"/>
            <a:ext cx="2633527" cy="307777"/>
          </a:xfrm>
          <a:prstGeom prst="rect">
            <a:avLst/>
          </a:prstGeom>
          <a:noFill/>
        </p:spPr>
        <p:txBody>
          <a:bodyPr wrap="square" rtlCol="0">
            <a:spAutoFit/>
          </a:bodyPr>
          <a:lstStyle/>
          <a:p>
            <a:r>
              <a:rPr lang="en-US" sz="1400" dirty="0"/>
              <a:t>MRSA: Mostly susceptible</a:t>
            </a:r>
          </a:p>
        </p:txBody>
      </p:sp>
      <p:sp>
        <p:nvSpPr>
          <p:cNvPr id="18" name="TextBox 17">
            <a:extLst>
              <a:ext uri="{FF2B5EF4-FFF2-40B4-BE49-F238E27FC236}">
                <a16:creationId xmlns:a16="http://schemas.microsoft.com/office/drawing/2014/main" id="{D79CF987-420A-4C47-BCDE-FB6E49078D95}"/>
              </a:ext>
            </a:extLst>
          </p:cNvPr>
          <p:cNvSpPr txBox="1"/>
          <p:nvPr/>
        </p:nvSpPr>
        <p:spPr>
          <a:xfrm>
            <a:off x="2131954" y="1461201"/>
            <a:ext cx="2069138" cy="307777"/>
          </a:xfrm>
          <a:prstGeom prst="rect">
            <a:avLst/>
          </a:prstGeom>
          <a:noFill/>
        </p:spPr>
        <p:txBody>
          <a:bodyPr wrap="square" rtlCol="0">
            <a:spAutoFit/>
          </a:bodyPr>
          <a:lstStyle/>
          <a:p>
            <a:r>
              <a:rPr lang="en-US" sz="1400" dirty="0"/>
              <a:t>MSSA: Fully susceptible</a:t>
            </a:r>
            <a:endParaRPr lang="en-US" sz="1000" dirty="0"/>
          </a:p>
        </p:txBody>
      </p:sp>
      <p:sp>
        <p:nvSpPr>
          <p:cNvPr id="19" name="TextBox 18">
            <a:extLst>
              <a:ext uri="{FF2B5EF4-FFF2-40B4-BE49-F238E27FC236}">
                <a16:creationId xmlns:a16="http://schemas.microsoft.com/office/drawing/2014/main" id="{6166578C-7064-437B-9073-900993D8F0B4}"/>
              </a:ext>
            </a:extLst>
          </p:cNvPr>
          <p:cNvSpPr txBox="1"/>
          <p:nvPr/>
        </p:nvSpPr>
        <p:spPr>
          <a:xfrm>
            <a:off x="7940709" y="1464085"/>
            <a:ext cx="3124200" cy="307777"/>
          </a:xfrm>
          <a:prstGeom prst="rect">
            <a:avLst/>
          </a:prstGeom>
          <a:noFill/>
        </p:spPr>
        <p:txBody>
          <a:bodyPr wrap="square" rtlCol="0">
            <a:spAutoFit/>
          </a:bodyPr>
          <a:lstStyle/>
          <a:p>
            <a:r>
              <a:rPr lang="en-US" sz="1400" dirty="0"/>
              <a:t>MSSA: Somewhat resistant</a:t>
            </a:r>
          </a:p>
        </p:txBody>
      </p:sp>
    </p:spTree>
    <p:extLst>
      <p:ext uri="{BB962C8B-B14F-4D97-AF65-F5344CB8AC3E}">
        <p14:creationId xmlns:p14="http://schemas.microsoft.com/office/powerpoint/2010/main" val="2100832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9CC8-1910-7F37-FFB7-68ACE37E2A8A}"/>
              </a:ext>
            </a:extLst>
          </p:cNvPr>
          <p:cNvSpPr>
            <a:spLocks noGrp="1"/>
          </p:cNvSpPr>
          <p:nvPr>
            <p:ph type="title"/>
          </p:nvPr>
        </p:nvSpPr>
        <p:spPr/>
        <p:txBody>
          <a:bodyPr/>
          <a:lstStyle/>
          <a:p>
            <a:r>
              <a:rPr lang="en-US" dirty="0"/>
              <a:t>Resistance profile – Isolate listing and summary</a:t>
            </a:r>
          </a:p>
        </p:txBody>
      </p:sp>
      <p:sp>
        <p:nvSpPr>
          <p:cNvPr id="3" name="Content Placeholder 2">
            <a:extLst>
              <a:ext uri="{FF2B5EF4-FFF2-40B4-BE49-F238E27FC236}">
                <a16:creationId xmlns:a16="http://schemas.microsoft.com/office/drawing/2014/main" id="{66CD5485-660D-81DE-F7C9-05BA45BA77DB}"/>
              </a:ext>
            </a:extLst>
          </p:cNvPr>
          <p:cNvSpPr>
            <a:spLocks noGrp="1"/>
          </p:cNvSpPr>
          <p:nvPr>
            <p:ph idx="1"/>
          </p:nvPr>
        </p:nvSpPr>
        <p:spPr>
          <a:xfrm>
            <a:off x="838200" y="2107537"/>
            <a:ext cx="10515600" cy="4351338"/>
          </a:xfrm>
        </p:spPr>
        <p:txBody>
          <a:bodyPr/>
          <a:lstStyle/>
          <a:p>
            <a:r>
              <a:rPr lang="en-US" dirty="0"/>
              <a:t>Demonstration:  Resistance profiles – manual review</a:t>
            </a:r>
          </a:p>
          <a:p>
            <a:pPr lvl="1"/>
            <a:r>
              <a:rPr lang="en-US" dirty="0"/>
              <a:t>Also discussion of MDR/XDR/PDR categories</a:t>
            </a:r>
          </a:p>
          <a:p>
            <a:r>
              <a:rPr lang="en-US" dirty="0"/>
              <a:t>Demonstration:  Cluster detection with </a:t>
            </a:r>
            <a:r>
              <a:rPr lang="en-US" dirty="0" err="1"/>
              <a:t>SaTScan</a:t>
            </a:r>
            <a:endParaRPr lang="en-US" dirty="0"/>
          </a:p>
          <a:p>
            <a:pPr lvl="1"/>
            <a:r>
              <a:rPr lang="en-US" dirty="0"/>
              <a:t>With “Resistance profile” as the location variable</a:t>
            </a:r>
          </a:p>
          <a:p>
            <a:pPr lvl="1"/>
            <a:r>
              <a:rPr lang="en-US" dirty="0"/>
              <a:t>With “Location + Resistance profile” as the location variables</a:t>
            </a:r>
          </a:p>
          <a:p>
            <a:pPr lvl="1"/>
            <a:r>
              <a:rPr lang="en-US" dirty="0"/>
              <a:t>The use of </a:t>
            </a:r>
            <a:r>
              <a:rPr lang="en-US" dirty="0" err="1"/>
              <a:t>SaTScan</a:t>
            </a:r>
            <a:r>
              <a:rPr lang="en-US" dirty="0"/>
              <a:t> (</a:t>
            </a:r>
            <a:r>
              <a:rPr lang="en-US" dirty="0">
                <a:hlinkClick r:id="rId2"/>
              </a:rPr>
              <a:t>www.satscan.org</a:t>
            </a:r>
            <a:r>
              <a:rPr lang="en-US" dirty="0"/>
              <a:t>) for statistical detection of case clusters will be covered in a future webinar</a:t>
            </a:r>
          </a:p>
        </p:txBody>
      </p:sp>
    </p:spTree>
    <p:extLst>
      <p:ext uri="{BB962C8B-B14F-4D97-AF65-F5344CB8AC3E}">
        <p14:creationId xmlns:p14="http://schemas.microsoft.com/office/powerpoint/2010/main" val="301147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9CC8-1910-7F37-FFB7-68ACE37E2A8A}"/>
              </a:ext>
            </a:extLst>
          </p:cNvPr>
          <p:cNvSpPr>
            <a:spLocks noGrp="1"/>
          </p:cNvSpPr>
          <p:nvPr>
            <p:ph type="title"/>
          </p:nvPr>
        </p:nvSpPr>
        <p:spPr/>
        <p:txBody>
          <a:bodyPr>
            <a:normAutofit fontScale="90000"/>
          </a:bodyPr>
          <a:lstStyle/>
          <a:p>
            <a:r>
              <a:rPr lang="en-US" dirty="0"/>
              <a:t>Monitoring resistance phenotypes is distinct from monitoring of resistance genotypes – but it is a useful substitute</a:t>
            </a:r>
          </a:p>
        </p:txBody>
      </p:sp>
      <p:sp>
        <p:nvSpPr>
          <p:cNvPr id="3" name="Content Placeholder 2">
            <a:extLst>
              <a:ext uri="{FF2B5EF4-FFF2-40B4-BE49-F238E27FC236}">
                <a16:creationId xmlns:a16="http://schemas.microsoft.com/office/drawing/2014/main" id="{66CD5485-660D-81DE-F7C9-05BA45BA77DB}"/>
              </a:ext>
            </a:extLst>
          </p:cNvPr>
          <p:cNvSpPr>
            <a:spLocks noGrp="1"/>
          </p:cNvSpPr>
          <p:nvPr>
            <p:ph idx="1"/>
          </p:nvPr>
        </p:nvSpPr>
        <p:spPr>
          <a:xfrm>
            <a:off x="848248" y="2167269"/>
            <a:ext cx="10515600" cy="4351338"/>
          </a:xfrm>
        </p:spPr>
        <p:txBody>
          <a:bodyPr>
            <a:normAutofit fontScale="92500"/>
          </a:bodyPr>
          <a:lstStyle/>
          <a:p>
            <a:r>
              <a:rPr lang="en-US" dirty="0"/>
              <a:t>Strains with the same resistance phenotype can have diverse genotypes.</a:t>
            </a:r>
          </a:p>
          <a:p>
            <a:pPr lvl="1"/>
            <a:r>
              <a:rPr lang="en-US" dirty="0"/>
              <a:t>This is especially true for strains with “wild type” and relatively susceptible strains</a:t>
            </a:r>
          </a:p>
          <a:p>
            <a:r>
              <a:rPr lang="en-US" dirty="0"/>
              <a:t>Strains with the same resistance genotype can have diverse phenotypes</a:t>
            </a:r>
          </a:p>
          <a:p>
            <a:pPr lvl="1"/>
            <a:r>
              <a:rPr lang="en-US" dirty="0"/>
              <a:t>This can be due to variability in gene expression or due to deficiencies in laboratory test practices.</a:t>
            </a:r>
          </a:p>
          <a:p>
            <a:r>
              <a:rPr lang="en-US" dirty="0"/>
              <a:t>Despite these limitations, tracking resistance phenotypes is valuable because the results are available routinely from all isolates.  If there is a possible outbreak suspected, then molecular typing can be utilized for confirmation.</a:t>
            </a:r>
          </a:p>
        </p:txBody>
      </p:sp>
    </p:spTree>
    <p:extLst>
      <p:ext uri="{BB962C8B-B14F-4D97-AF65-F5344CB8AC3E}">
        <p14:creationId xmlns:p14="http://schemas.microsoft.com/office/powerpoint/2010/main" val="3374824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F4856-68AF-B00B-B45B-3B69B4D5186E}"/>
              </a:ext>
            </a:extLst>
          </p:cNvPr>
          <p:cNvPicPr>
            <a:picLocks noChangeAspect="1"/>
          </p:cNvPicPr>
          <p:nvPr/>
        </p:nvPicPr>
        <p:blipFill>
          <a:blip r:embed="rId2"/>
          <a:stretch>
            <a:fillRect/>
          </a:stretch>
        </p:blipFill>
        <p:spPr>
          <a:xfrm>
            <a:off x="4061729" y="2334983"/>
            <a:ext cx="3403521" cy="3330541"/>
          </a:xfrm>
          <a:prstGeom prst="rect">
            <a:avLst/>
          </a:prstGeom>
        </p:spPr>
      </p:pic>
      <p:pic>
        <p:nvPicPr>
          <p:cNvPr id="7" name="Picture 6">
            <a:extLst>
              <a:ext uri="{FF2B5EF4-FFF2-40B4-BE49-F238E27FC236}">
                <a16:creationId xmlns:a16="http://schemas.microsoft.com/office/drawing/2014/main" id="{9E66E61A-809F-47AA-90FE-9772C4D92EFA}"/>
              </a:ext>
            </a:extLst>
          </p:cNvPr>
          <p:cNvPicPr>
            <a:picLocks noChangeAspect="1"/>
          </p:cNvPicPr>
          <p:nvPr/>
        </p:nvPicPr>
        <p:blipFill>
          <a:blip r:embed="rId3"/>
          <a:stretch>
            <a:fillRect/>
          </a:stretch>
        </p:blipFill>
        <p:spPr>
          <a:xfrm>
            <a:off x="82798" y="2436136"/>
            <a:ext cx="3876260" cy="3378633"/>
          </a:xfrm>
          <a:prstGeom prst="rect">
            <a:avLst/>
          </a:prstGeom>
        </p:spPr>
      </p:pic>
      <p:sp>
        <p:nvSpPr>
          <p:cNvPr id="3" name="Title 1">
            <a:extLst>
              <a:ext uri="{FF2B5EF4-FFF2-40B4-BE49-F238E27FC236}">
                <a16:creationId xmlns:a16="http://schemas.microsoft.com/office/drawing/2014/main" id="{6D0D7A3B-628B-D91D-5691-8E430055BFC2}"/>
              </a:ext>
            </a:extLst>
          </p:cNvPr>
          <p:cNvSpPr>
            <a:spLocks noGrp="1"/>
          </p:cNvSpPr>
          <p:nvPr>
            <p:ph type="title"/>
          </p:nvPr>
        </p:nvSpPr>
        <p:spPr>
          <a:xfrm>
            <a:off x="426219" y="556043"/>
            <a:ext cx="11530652" cy="1325563"/>
          </a:xfrm>
        </p:spPr>
        <p:txBody>
          <a:bodyPr>
            <a:normAutofit fontScale="90000"/>
          </a:bodyPr>
          <a:lstStyle/>
          <a:p>
            <a:r>
              <a:rPr lang="en-US" dirty="0"/>
              <a:t>Use of resistance phenotypes to improve understanding of the molecular epidemiology of </a:t>
            </a:r>
            <a:r>
              <a:rPr lang="en-US" i="1" dirty="0"/>
              <a:t>CRE-Klebsiella pneumoniae </a:t>
            </a:r>
            <a:r>
              <a:rPr lang="en-US" dirty="0"/>
              <a:t>in the Philippines</a:t>
            </a:r>
          </a:p>
        </p:txBody>
      </p:sp>
      <p:grpSp>
        <p:nvGrpSpPr>
          <p:cNvPr id="6" name="Group 5">
            <a:extLst>
              <a:ext uri="{FF2B5EF4-FFF2-40B4-BE49-F238E27FC236}">
                <a16:creationId xmlns:a16="http://schemas.microsoft.com/office/drawing/2014/main" id="{A0A87118-C677-D73B-6C6E-9BD543752799}"/>
              </a:ext>
            </a:extLst>
          </p:cNvPr>
          <p:cNvGrpSpPr/>
          <p:nvPr/>
        </p:nvGrpSpPr>
        <p:grpSpPr>
          <a:xfrm>
            <a:off x="7969901" y="2588521"/>
            <a:ext cx="3924894" cy="2683641"/>
            <a:chOff x="0" y="0"/>
            <a:chExt cx="5731510" cy="3145805"/>
          </a:xfrm>
        </p:grpSpPr>
        <p:pic>
          <p:nvPicPr>
            <p:cNvPr id="9" name="Picture 8">
              <a:extLst>
                <a:ext uri="{FF2B5EF4-FFF2-40B4-BE49-F238E27FC236}">
                  <a16:creationId xmlns:a16="http://schemas.microsoft.com/office/drawing/2014/main" id="{924A4833-DA15-D05A-4E6B-6162FD2DC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23" b="6028"/>
            <a:stretch/>
          </p:blipFill>
          <p:spPr bwMode="auto">
            <a:xfrm>
              <a:off x="0" y="0"/>
              <a:ext cx="5731510" cy="2660015"/>
            </a:xfrm>
            <a:prstGeom prst="rect">
              <a:avLst/>
            </a:prstGeom>
            <a:ln>
              <a:noFill/>
            </a:ln>
            <a:extLst>
              <a:ext uri="{53640926-AAD7-44D8-BBD7-CCE9431645EC}">
                <a14:shadowObscured xmlns:a14="http://schemas.microsoft.com/office/drawing/2010/main"/>
              </a:ext>
            </a:extLst>
          </p:spPr>
        </p:pic>
        <p:sp>
          <p:nvSpPr>
            <p:cNvPr id="10" name="Text Box 4">
              <a:extLst>
                <a:ext uri="{FF2B5EF4-FFF2-40B4-BE49-F238E27FC236}">
                  <a16:creationId xmlns:a16="http://schemas.microsoft.com/office/drawing/2014/main" id="{A4107B13-4BE6-FD2E-42A0-C013E0B0B2AB}"/>
                </a:ext>
              </a:extLst>
            </p:cNvPr>
            <p:cNvSpPr txBox="1"/>
            <p:nvPr/>
          </p:nvSpPr>
          <p:spPr>
            <a:xfrm>
              <a:off x="0" y="2847975"/>
              <a:ext cx="5731510" cy="29783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Bef>
                  <a:spcPts val="0"/>
                </a:spcBef>
                <a:spcAft>
                  <a:spcPts val="750"/>
                </a:spcAft>
              </a:pPr>
              <a:r>
                <a:rPr lang="en-GB" sz="675" i="1">
                  <a:solidFill>
                    <a:srgbClr val="44546A"/>
                  </a:solidFill>
                  <a:latin typeface="Calibri" panose="020F0502020204030204" pitchFamily="34" charset="0"/>
                  <a:ea typeface="Calibri" panose="020F0502020204030204" pitchFamily="34" charset="0"/>
                  <a:cs typeface="Times New Roman" panose="02020603050405020304" pitchFamily="18" charset="0"/>
                </a:rPr>
                <a:t>Figure 4: Screenshot of Microreact File for S. aureus 2015</a:t>
              </a:r>
              <a:endParaRPr lang="en-US" sz="675" i="1">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675" i="1">
                  <a:latin typeface="Calibri" panose="020F0502020204030204" pitchFamily="34" charset="0"/>
                  <a:ea typeface="Calibri" panose="020F0502020204030204" pitchFamily="34" charset="0"/>
                  <a:cs typeface="Times New Roman" panose="02020603050405020304" pitchFamily="18" charset="0"/>
                </a:rPr>
                <a:t>A representative screenshot of a Microreact File showing the geographical distribution of resistance phenotypes S. aureus in the Philippines in the year 2015.</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 Box 8">
            <a:extLst>
              <a:ext uri="{FF2B5EF4-FFF2-40B4-BE49-F238E27FC236}">
                <a16:creationId xmlns:a16="http://schemas.microsoft.com/office/drawing/2014/main" id="{8FC03934-3025-0824-7BE4-1D6444C54D62}"/>
              </a:ext>
            </a:extLst>
          </p:cNvPr>
          <p:cNvSpPr txBox="1">
            <a:spLocks noChangeArrowheads="1"/>
          </p:cNvSpPr>
          <p:nvPr/>
        </p:nvSpPr>
        <p:spPr bwMode="auto">
          <a:xfrm>
            <a:off x="7948049" y="5763936"/>
            <a:ext cx="41502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rgbClr val="000066"/>
                </a:solidFill>
                <a:latin typeface="Tahoma" pitchFamily="34" charset="0"/>
              </a:defRPr>
            </a:lvl1pPr>
            <a:lvl2pPr marL="742950" indent="-285750" algn="l" eaLnBrk="0" hangingPunct="0">
              <a:spcBef>
                <a:spcPct val="20000"/>
              </a:spcBef>
              <a:buChar char="–"/>
              <a:defRPr sz="2800">
                <a:solidFill>
                  <a:srgbClr val="000066"/>
                </a:solidFill>
                <a:latin typeface="Tahoma" pitchFamily="34" charset="0"/>
              </a:defRPr>
            </a:lvl2pPr>
            <a:lvl3pPr marL="1143000" indent="-228600" algn="l" eaLnBrk="0" hangingPunct="0">
              <a:spcBef>
                <a:spcPct val="20000"/>
              </a:spcBef>
              <a:buChar char="•"/>
              <a:defRPr sz="2400">
                <a:solidFill>
                  <a:srgbClr val="000066"/>
                </a:solidFill>
                <a:latin typeface="Tahoma" pitchFamily="34" charset="0"/>
              </a:defRPr>
            </a:lvl3pPr>
            <a:lvl4pPr marL="1600200" indent="-228600" algn="l" eaLnBrk="0" hangingPunct="0">
              <a:spcBef>
                <a:spcPct val="20000"/>
              </a:spcBef>
              <a:buChar char="–"/>
              <a:defRPr sz="2000">
                <a:solidFill>
                  <a:srgbClr val="000066"/>
                </a:solidFill>
                <a:latin typeface="Tahoma" pitchFamily="34" charset="0"/>
              </a:defRPr>
            </a:lvl4pPr>
            <a:lvl5pPr marL="2057400" indent="-228600" algn="l" eaLnBrk="0" hangingPunct="0">
              <a:spcBef>
                <a:spcPct val="20000"/>
              </a:spcBef>
              <a:buChar char="»"/>
              <a:defRPr sz="2000">
                <a:solidFill>
                  <a:srgbClr val="000066"/>
                </a:solidFill>
                <a:latin typeface="Tahoma" pitchFamily="34" charset="0"/>
              </a:defRPr>
            </a:lvl5pPr>
            <a:lvl6pPr marL="2514600" indent="-228600" eaLnBrk="0" fontAlgn="base" hangingPunct="0">
              <a:spcBef>
                <a:spcPct val="20000"/>
              </a:spcBef>
              <a:spcAft>
                <a:spcPct val="0"/>
              </a:spcAft>
              <a:buChar char="»"/>
              <a:defRPr sz="2000">
                <a:solidFill>
                  <a:srgbClr val="000066"/>
                </a:solidFill>
                <a:latin typeface="Tahoma" pitchFamily="34" charset="0"/>
              </a:defRPr>
            </a:lvl6pPr>
            <a:lvl7pPr marL="2971800" indent="-228600" eaLnBrk="0" fontAlgn="base" hangingPunct="0">
              <a:spcBef>
                <a:spcPct val="20000"/>
              </a:spcBef>
              <a:spcAft>
                <a:spcPct val="0"/>
              </a:spcAft>
              <a:buChar char="»"/>
              <a:defRPr sz="2000">
                <a:solidFill>
                  <a:srgbClr val="000066"/>
                </a:solidFill>
                <a:latin typeface="Tahoma" pitchFamily="34" charset="0"/>
              </a:defRPr>
            </a:lvl7pPr>
            <a:lvl8pPr marL="3429000" indent="-228600" eaLnBrk="0" fontAlgn="base" hangingPunct="0">
              <a:spcBef>
                <a:spcPct val="20000"/>
              </a:spcBef>
              <a:spcAft>
                <a:spcPct val="0"/>
              </a:spcAft>
              <a:buChar char="»"/>
              <a:defRPr sz="2000">
                <a:solidFill>
                  <a:srgbClr val="000066"/>
                </a:solidFill>
                <a:latin typeface="Tahoma" pitchFamily="34" charset="0"/>
              </a:defRPr>
            </a:lvl8pPr>
            <a:lvl9pPr marL="3886200" indent="-228600" eaLnBrk="0" fontAlgn="base" hangingPunct="0">
              <a:spcBef>
                <a:spcPct val="20000"/>
              </a:spcBef>
              <a:spcAft>
                <a:spcPct val="0"/>
              </a:spcAft>
              <a:buChar char="»"/>
              <a:defRPr sz="2000">
                <a:solidFill>
                  <a:srgbClr val="000066"/>
                </a:solidFill>
                <a:latin typeface="Tahoma" pitchFamily="34" charset="0"/>
              </a:defRPr>
            </a:lvl9pPr>
          </a:lstStyle>
          <a:p>
            <a:pPr eaLnBrk="1" hangingPunct="1">
              <a:spcBef>
                <a:spcPct val="0"/>
              </a:spcBef>
              <a:buFontTx/>
              <a:buNone/>
            </a:pPr>
            <a:r>
              <a:rPr lang="en-US" altLang="en-US" sz="1800" dirty="0">
                <a:solidFill>
                  <a:schemeClr val="tx1"/>
                </a:solidFill>
                <a:latin typeface="Arial" charset="0"/>
                <a:cs typeface="Arial" charset="0"/>
              </a:rPr>
              <a:t>This is a map for MRSA.  The CRE </a:t>
            </a:r>
            <a:r>
              <a:rPr lang="en-US" altLang="en-US" sz="1800" i="1" dirty="0">
                <a:solidFill>
                  <a:schemeClr val="tx1"/>
                </a:solidFill>
                <a:latin typeface="Arial" charset="0"/>
                <a:cs typeface="Arial" charset="0"/>
              </a:rPr>
              <a:t>K. pneumoniae</a:t>
            </a:r>
            <a:r>
              <a:rPr lang="en-US" altLang="en-US" sz="1800" dirty="0">
                <a:solidFill>
                  <a:schemeClr val="tx1"/>
                </a:solidFill>
                <a:latin typeface="Arial" charset="0"/>
                <a:cs typeface="Arial" charset="0"/>
              </a:rPr>
              <a:t> graph was not available when this presentation was prepared.</a:t>
            </a:r>
          </a:p>
          <a:p>
            <a:pPr eaLnBrk="1" hangingPunct="1">
              <a:spcBef>
                <a:spcPct val="0"/>
              </a:spcBef>
              <a:buFontTx/>
              <a:buNone/>
            </a:pPr>
            <a:endParaRPr lang="en-US" altLang="en-US" sz="1800" dirty="0">
              <a:solidFill>
                <a:schemeClr val="tx1"/>
              </a:solidFill>
              <a:latin typeface="Arial" charset="0"/>
              <a:cs typeface="Arial" charset="0"/>
            </a:endParaRPr>
          </a:p>
        </p:txBody>
      </p:sp>
      <p:pic>
        <p:nvPicPr>
          <p:cNvPr id="8" name="Picture 7">
            <a:extLst>
              <a:ext uri="{FF2B5EF4-FFF2-40B4-BE49-F238E27FC236}">
                <a16:creationId xmlns:a16="http://schemas.microsoft.com/office/drawing/2014/main" id="{5F047BE5-0C79-DA39-AB16-3DFAC146C6B5}"/>
              </a:ext>
            </a:extLst>
          </p:cNvPr>
          <p:cNvPicPr>
            <a:picLocks noChangeAspect="1"/>
          </p:cNvPicPr>
          <p:nvPr/>
        </p:nvPicPr>
        <p:blipFill>
          <a:blip r:embed="rId5"/>
          <a:stretch>
            <a:fillRect/>
          </a:stretch>
        </p:blipFill>
        <p:spPr>
          <a:xfrm>
            <a:off x="1293421" y="6013944"/>
            <a:ext cx="4982900" cy="859121"/>
          </a:xfrm>
          <a:prstGeom prst="rect">
            <a:avLst/>
          </a:prstGeom>
        </p:spPr>
      </p:pic>
    </p:spTree>
    <p:extLst>
      <p:ext uri="{BB962C8B-B14F-4D97-AF65-F5344CB8AC3E}">
        <p14:creationId xmlns:p14="http://schemas.microsoft.com/office/powerpoint/2010/main" val="1523232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F90C-8DF1-3C03-0DF7-ADBDD90EF788}"/>
              </a:ext>
            </a:extLst>
          </p:cNvPr>
          <p:cNvSpPr>
            <a:spLocks noGrp="1"/>
          </p:cNvSpPr>
          <p:nvPr>
            <p:ph type="title"/>
          </p:nvPr>
        </p:nvSpPr>
        <p:spPr>
          <a:xfrm>
            <a:off x="426219" y="113918"/>
            <a:ext cx="10515600" cy="1325563"/>
          </a:xfrm>
        </p:spPr>
        <p:txBody>
          <a:bodyPr>
            <a:normAutofit fontScale="90000"/>
          </a:bodyPr>
          <a:lstStyle/>
          <a:p>
            <a:r>
              <a:rPr lang="en-US" dirty="0"/>
              <a:t>Use of resistance phenotypes to improve understanding of MRSA epidemiology in Japan</a:t>
            </a:r>
          </a:p>
        </p:txBody>
      </p:sp>
      <p:pic>
        <p:nvPicPr>
          <p:cNvPr id="5" name="Picture 4">
            <a:extLst>
              <a:ext uri="{FF2B5EF4-FFF2-40B4-BE49-F238E27FC236}">
                <a16:creationId xmlns:a16="http://schemas.microsoft.com/office/drawing/2014/main" id="{2C961BA1-3AF4-FB8B-62CA-C84FD3D0FDF9}"/>
              </a:ext>
            </a:extLst>
          </p:cNvPr>
          <p:cNvPicPr>
            <a:picLocks noChangeAspect="1"/>
          </p:cNvPicPr>
          <p:nvPr/>
        </p:nvPicPr>
        <p:blipFill>
          <a:blip r:embed="rId2"/>
          <a:stretch>
            <a:fillRect/>
          </a:stretch>
        </p:blipFill>
        <p:spPr>
          <a:xfrm>
            <a:off x="210392" y="2076333"/>
            <a:ext cx="4496190" cy="2705334"/>
          </a:xfrm>
          <a:prstGeom prst="rect">
            <a:avLst/>
          </a:prstGeom>
        </p:spPr>
      </p:pic>
      <p:pic>
        <p:nvPicPr>
          <p:cNvPr id="7" name="Picture 6">
            <a:extLst>
              <a:ext uri="{FF2B5EF4-FFF2-40B4-BE49-F238E27FC236}">
                <a16:creationId xmlns:a16="http://schemas.microsoft.com/office/drawing/2014/main" id="{971254F9-83FA-F2E0-BC35-7AD6A4060D94}"/>
              </a:ext>
            </a:extLst>
          </p:cNvPr>
          <p:cNvPicPr>
            <a:picLocks noChangeAspect="1"/>
          </p:cNvPicPr>
          <p:nvPr/>
        </p:nvPicPr>
        <p:blipFill>
          <a:blip r:embed="rId3"/>
          <a:stretch>
            <a:fillRect/>
          </a:stretch>
        </p:blipFill>
        <p:spPr>
          <a:xfrm>
            <a:off x="268530" y="5080640"/>
            <a:ext cx="4950803" cy="1119147"/>
          </a:xfrm>
          <a:prstGeom prst="rect">
            <a:avLst/>
          </a:prstGeom>
        </p:spPr>
      </p:pic>
      <p:pic>
        <p:nvPicPr>
          <p:cNvPr id="9" name="Picture 8">
            <a:extLst>
              <a:ext uri="{FF2B5EF4-FFF2-40B4-BE49-F238E27FC236}">
                <a16:creationId xmlns:a16="http://schemas.microsoft.com/office/drawing/2014/main" id="{38774BFD-D3D7-D4CF-E2E1-D7B03076DE16}"/>
              </a:ext>
            </a:extLst>
          </p:cNvPr>
          <p:cNvPicPr>
            <a:picLocks noChangeAspect="1"/>
          </p:cNvPicPr>
          <p:nvPr/>
        </p:nvPicPr>
        <p:blipFill>
          <a:blip r:embed="rId4"/>
          <a:stretch>
            <a:fillRect/>
          </a:stretch>
        </p:blipFill>
        <p:spPr>
          <a:xfrm>
            <a:off x="6152622" y="2038616"/>
            <a:ext cx="5694712" cy="3062120"/>
          </a:xfrm>
          <a:prstGeom prst="rect">
            <a:avLst/>
          </a:prstGeom>
        </p:spPr>
      </p:pic>
      <p:pic>
        <p:nvPicPr>
          <p:cNvPr id="11" name="Picture 10">
            <a:extLst>
              <a:ext uri="{FF2B5EF4-FFF2-40B4-BE49-F238E27FC236}">
                <a16:creationId xmlns:a16="http://schemas.microsoft.com/office/drawing/2014/main" id="{0DE0D71F-805D-F8CF-7CB3-3A4B17B49BF1}"/>
              </a:ext>
            </a:extLst>
          </p:cNvPr>
          <p:cNvPicPr>
            <a:picLocks noChangeAspect="1"/>
          </p:cNvPicPr>
          <p:nvPr/>
        </p:nvPicPr>
        <p:blipFill>
          <a:blip r:embed="rId5"/>
          <a:stretch>
            <a:fillRect/>
          </a:stretch>
        </p:blipFill>
        <p:spPr>
          <a:xfrm>
            <a:off x="5579280" y="5530859"/>
            <a:ext cx="6439458" cy="137172"/>
          </a:xfrm>
          <a:prstGeom prst="rect">
            <a:avLst/>
          </a:prstGeom>
        </p:spPr>
      </p:pic>
    </p:spTree>
    <p:extLst>
      <p:ext uri="{BB962C8B-B14F-4D97-AF65-F5344CB8AC3E}">
        <p14:creationId xmlns:p14="http://schemas.microsoft.com/office/powerpoint/2010/main" val="3410555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A945-C7DE-52B2-6EAE-4E8C08E1352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8606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B55E-450D-8A8B-AB59-989FB6176F90}"/>
              </a:ext>
            </a:extLst>
          </p:cNvPr>
          <p:cNvSpPr>
            <a:spLocks noGrp="1"/>
          </p:cNvSpPr>
          <p:nvPr>
            <p:ph type="title"/>
          </p:nvPr>
        </p:nvSpPr>
        <p:spPr>
          <a:xfrm>
            <a:off x="838200" y="28243"/>
            <a:ext cx="10515600" cy="1325563"/>
          </a:xfrm>
        </p:spPr>
        <p:txBody>
          <a:bodyPr/>
          <a:lstStyle/>
          <a:p>
            <a:r>
              <a:rPr lang="en-US" dirty="0"/>
              <a:t>WHONET Webinar Series</a:t>
            </a:r>
          </a:p>
        </p:txBody>
      </p:sp>
      <p:sp>
        <p:nvSpPr>
          <p:cNvPr id="3" name="Content Placeholder 2">
            <a:extLst>
              <a:ext uri="{FF2B5EF4-FFF2-40B4-BE49-F238E27FC236}">
                <a16:creationId xmlns:a16="http://schemas.microsoft.com/office/drawing/2014/main" id="{68AEB3DF-3A7B-C1CA-03C8-F7515EBC02B9}"/>
              </a:ext>
            </a:extLst>
          </p:cNvPr>
          <p:cNvSpPr>
            <a:spLocks noGrp="1"/>
          </p:cNvSpPr>
          <p:nvPr>
            <p:ph idx="1"/>
          </p:nvPr>
        </p:nvSpPr>
        <p:spPr>
          <a:xfrm>
            <a:off x="846220" y="1304260"/>
            <a:ext cx="11008895" cy="5096540"/>
          </a:xfrm>
        </p:spPr>
        <p:txBody>
          <a:bodyPr>
            <a:normAutofit fontScale="92500" lnSpcReduction="10000"/>
          </a:bodyPr>
          <a:lstStyle/>
          <a:p>
            <a:r>
              <a:rPr lang="en-US" dirty="0"/>
              <a:t>You can find the recording, slides, and additional resources on the WHONET website by clicking on “Webinars” on the main menu.  </a:t>
            </a:r>
          </a:p>
          <a:p>
            <a:pPr lvl="1"/>
            <a:r>
              <a:rPr lang="en-US" dirty="0"/>
              <a:t>Or you can use the direct link:</a:t>
            </a:r>
          </a:p>
          <a:p>
            <a:pPr lvl="2"/>
            <a:r>
              <a:rPr lang="en-US" dirty="0">
                <a:hlinkClick r:id="rId2"/>
              </a:rPr>
              <a:t>https://whonet.org/webinars.html</a:t>
            </a:r>
            <a:endParaRPr lang="en-US" dirty="0"/>
          </a:p>
          <a:p>
            <a:pPr lvl="1"/>
            <a:r>
              <a:rPr lang="en-US" dirty="0"/>
              <a:t>We have translated our previous webinar into 18 additional languages which are available through the “closed caption” settings of the video on YouTube:</a:t>
            </a:r>
          </a:p>
          <a:p>
            <a:pPr lvl="2"/>
            <a:r>
              <a:rPr lang="en-US" dirty="0">
                <a:hlinkClick r:id="rId3"/>
              </a:rPr>
              <a:t>https://www.youtube.com/watch?v=sJNjO0TQcwA</a:t>
            </a:r>
            <a:endParaRPr lang="en-US" dirty="0"/>
          </a:p>
          <a:p>
            <a:pPr lvl="2"/>
            <a:r>
              <a:rPr lang="en-US" dirty="0"/>
              <a:t>Click on “CC” to turn “Closed Captions” on and off.</a:t>
            </a:r>
          </a:p>
          <a:p>
            <a:pPr lvl="2"/>
            <a:r>
              <a:rPr lang="en-US" dirty="0"/>
              <a:t>Use the “Configuration” icon to choose the desired language.</a:t>
            </a:r>
          </a:p>
          <a:p>
            <a:pPr lvl="2"/>
            <a:r>
              <a:rPr lang="en-US" dirty="0"/>
              <a:t>Afrikaans, Arabic, Chinese (Simplified and Traditional), Farsi, French, German, Indonesian, Japanese, Korean, Lao, Malay</a:t>
            </a:r>
            <a:r>
              <a:rPr lang="en-US"/>
              <a:t>, Portuguese, Russian</a:t>
            </a:r>
            <a:r>
              <a:rPr lang="en-US" dirty="0"/>
              <a:t>, Spanish, Turkish, Ukrainian, Vietnamese.</a:t>
            </a:r>
          </a:p>
          <a:p>
            <a:pPr marL="0" indent="0">
              <a:buNone/>
            </a:pPr>
            <a:endParaRPr lang="en-US" dirty="0"/>
          </a:p>
          <a:p>
            <a:pPr marL="0" indent="0">
              <a:buNone/>
            </a:pPr>
            <a:endParaRPr lang="en-US" dirty="0"/>
          </a:p>
          <a:p>
            <a:r>
              <a:rPr lang="en-US" dirty="0"/>
              <a:t>Demonstration of the WHONET Webinar website</a:t>
            </a:r>
          </a:p>
        </p:txBody>
      </p:sp>
      <p:pic>
        <p:nvPicPr>
          <p:cNvPr id="7" name="Picture 6">
            <a:extLst>
              <a:ext uri="{FF2B5EF4-FFF2-40B4-BE49-F238E27FC236}">
                <a16:creationId xmlns:a16="http://schemas.microsoft.com/office/drawing/2014/main" id="{492E55E3-83BE-5501-13E5-A8E2C0345E24}"/>
              </a:ext>
            </a:extLst>
          </p:cNvPr>
          <p:cNvPicPr>
            <a:picLocks noChangeAspect="1"/>
          </p:cNvPicPr>
          <p:nvPr/>
        </p:nvPicPr>
        <p:blipFill>
          <a:blip r:embed="rId4"/>
          <a:stretch>
            <a:fillRect/>
          </a:stretch>
        </p:blipFill>
        <p:spPr>
          <a:xfrm>
            <a:off x="8715045" y="4978876"/>
            <a:ext cx="2674852" cy="1729890"/>
          </a:xfrm>
          <a:prstGeom prst="rect">
            <a:avLst/>
          </a:prstGeom>
        </p:spPr>
      </p:pic>
    </p:spTree>
    <p:extLst>
      <p:ext uri="{BB962C8B-B14F-4D97-AF65-F5344CB8AC3E}">
        <p14:creationId xmlns:p14="http://schemas.microsoft.com/office/powerpoint/2010/main" val="16958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285-A1FD-EA73-45D4-A6D972AE6329}"/>
              </a:ext>
            </a:extLst>
          </p:cNvPr>
          <p:cNvSpPr>
            <a:spLocks noGrp="1"/>
          </p:cNvSpPr>
          <p:nvPr>
            <p:ph type="title"/>
          </p:nvPr>
        </p:nvSpPr>
        <p:spPr>
          <a:xfrm>
            <a:off x="838200" y="4180"/>
            <a:ext cx="10515600" cy="1325563"/>
          </a:xfrm>
        </p:spPr>
        <p:txBody>
          <a:bodyPr/>
          <a:lstStyle/>
          <a:p>
            <a:r>
              <a:rPr lang="en-US" dirty="0"/>
              <a:t>Multidrug resistance</a:t>
            </a:r>
          </a:p>
        </p:txBody>
      </p:sp>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818104" y="1189497"/>
            <a:ext cx="10647066" cy="5457489"/>
          </a:xfrm>
        </p:spPr>
        <p:txBody>
          <a:bodyPr>
            <a:normAutofit fontScale="92500" lnSpcReduction="20000"/>
          </a:bodyPr>
          <a:lstStyle/>
          <a:p>
            <a:r>
              <a:rPr lang="en-US" dirty="0"/>
              <a:t>When an organism is resistant to several antibiotics, then we describe it as “multidrug resistant”.</a:t>
            </a:r>
          </a:p>
          <a:p>
            <a:pPr lvl="1"/>
            <a:r>
              <a:rPr lang="en-US" dirty="0"/>
              <a:t>However, a variety of definitions have been proposed over time for different organisms and for different purposes.</a:t>
            </a:r>
          </a:p>
          <a:p>
            <a:r>
              <a:rPr lang="en-US" dirty="0"/>
              <a:t>Clinical consequences:  There are impacts on therapy decisions for individual patients, for treatment guidelines, and for formulary decisions.</a:t>
            </a:r>
          </a:p>
          <a:p>
            <a:pPr lvl="1"/>
            <a:r>
              <a:rPr lang="en-US" dirty="0"/>
              <a:t>Increased morbidity and mortality</a:t>
            </a:r>
          </a:p>
          <a:p>
            <a:pPr lvl="1"/>
            <a:r>
              <a:rPr lang="en-US" dirty="0"/>
              <a:t>Increased healthcare costs because of documented MDR</a:t>
            </a:r>
          </a:p>
          <a:p>
            <a:pPr lvl="1"/>
            <a:r>
              <a:rPr lang="en-US" dirty="0"/>
              <a:t>Increased healthcare costs because of the concern about possible MDR</a:t>
            </a:r>
          </a:p>
          <a:p>
            <a:pPr lvl="1"/>
            <a:r>
              <a:rPr lang="en-US" dirty="0"/>
              <a:t>Increased use of agents with higher toxicities (aminoglycosides, chloramphenicol)</a:t>
            </a:r>
          </a:p>
          <a:p>
            <a:r>
              <a:rPr lang="en-US" dirty="0"/>
              <a:t>Epidemiological insights:  Monitoring multidrug resistance profiles can be utilized for recognizing and tracking “phenotypic clones”.</a:t>
            </a:r>
          </a:p>
          <a:p>
            <a:pPr lvl="1"/>
            <a:r>
              <a:rPr lang="en-US" dirty="0"/>
              <a:t>Phenotypic monitoring is valuable for recognizing new strains and for the detection of possible community and hospital outbreaks</a:t>
            </a:r>
          </a:p>
          <a:p>
            <a:pPr lvl="1"/>
            <a:r>
              <a:rPr lang="en-US" dirty="0"/>
              <a:t>Phenotypes do not provide the same level of detail as genotypes, but the results are low cost and routinely available.  Molecular typing can be performed to confirm problems suggested by the phenotypes.</a:t>
            </a:r>
          </a:p>
        </p:txBody>
      </p:sp>
    </p:spTree>
    <p:extLst>
      <p:ext uri="{BB962C8B-B14F-4D97-AF65-F5344CB8AC3E}">
        <p14:creationId xmlns:p14="http://schemas.microsoft.com/office/powerpoint/2010/main" val="212913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285-A1FD-EA73-45D4-A6D972AE6329}"/>
              </a:ext>
            </a:extLst>
          </p:cNvPr>
          <p:cNvSpPr>
            <a:spLocks noGrp="1"/>
          </p:cNvSpPr>
          <p:nvPr>
            <p:ph type="title"/>
          </p:nvPr>
        </p:nvSpPr>
        <p:spPr>
          <a:xfrm>
            <a:off x="838200" y="-3841"/>
            <a:ext cx="10515600" cy="1325563"/>
          </a:xfrm>
        </p:spPr>
        <p:txBody>
          <a:bodyPr/>
          <a:lstStyle/>
          <a:p>
            <a:r>
              <a:rPr lang="en-US" dirty="0"/>
              <a:t>Morbidity and mortality due to MDR</a:t>
            </a:r>
          </a:p>
        </p:txBody>
      </p:sp>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838200" y="1408533"/>
            <a:ext cx="10515600" cy="4351338"/>
          </a:xfrm>
        </p:spPr>
        <p:txBody>
          <a:bodyPr>
            <a:normAutofit fontScale="77500" lnSpcReduction="20000"/>
          </a:bodyPr>
          <a:lstStyle/>
          <a:p>
            <a:r>
              <a:rPr lang="en-US" dirty="0"/>
              <a:t>In the absence of antibiotic treatment, one would generally expect the morbidity and mortality associated with infections due to resistant bacteria and due to susceptible bacteria to be similar.  </a:t>
            </a:r>
          </a:p>
          <a:p>
            <a:pPr lvl="1"/>
            <a:r>
              <a:rPr lang="en-US" dirty="0"/>
              <a:t>The primary difference between infections due to susceptible bacteria and resistant bacteria is in the availability and cost of effective treatment options, not in pathogenicity</a:t>
            </a:r>
          </a:p>
          <a:p>
            <a:pPr lvl="1"/>
            <a:r>
              <a:rPr lang="en-US" dirty="0"/>
              <a:t>Morbidity and mortality are higher in resistant infections because of the use of ineffective antibiotics, either because of: 1) lack of diagnostic testing or; 2) lack of access to effective agents.</a:t>
            </a:r>
          </a:p>
          <a:p>
            <a:pPr lvl="1"/>
            <a:r>
              <a:rPr lang="en-US" dirty="0"/>
              <a:t>Examples:  </a:t>
            </a:r>
            <a:r>
              <a:rPr lang="en-US" i="1" dirty="0"/>
              <a:t>Mycobacterium tuberculosis</a:t>
            </a:r>
            <a:r>
              <a:rPr lang="en-US" dirty="0"/>
              <a:t>, </a:t>
            </a:r>
            <a:r>
              <a:rPr lang="en-US" i="1" dirty="0"/>
              <a:t>Neisseria gonorrhoeae</a:t>
            </a:r>
            <a:r>
              <a:rPr lang="en-US" dirty="0"/>
              <a:t>, </a:t>
            </a:r>
            <a:r>
              <a:rPr lang="en-US" i="1" dirty="0"/>
              <a:t>Escherichia coli</a:t>
            </a:r>
            <a:r>
              <a:rPr lang="en-US" dirty="0"/>
              <a:t>, </a:t>
            </a:r>
            <a:r>
              <a:rPr lang="en-US" i="1" dirty="0"/>
              <a:t>Acinetobacter baumannii</a:t>
            </a:r>
          </a:p>
          <a:p>
            <a:pPr marL="457200" lvl="1" indent="0">
              <a:buNone/>
            </a:pPr>
            <a:endParaRPr lang="en-US" dirty="0"/>
          </a:p>
          <a:p>
            <a:r>
              <a:rPr lang="en-US" dirty="0"/>
              <a:t>However, there is an increasing number of examples where multidrug-resistant bacteria are also more virulent and transmissible than susceptible bacteria.</a:t>
            </a:r>
          </a:p>
          <a:p>
            <a:pPr lvl="1"/>
            <a:r>
              <a:rPr lang="en-US" dirty="0"/>
              <a:t>Virulence factors are also determined by genetic elements that can be transferred on plasmids and pathogenicity islands, and these can be linked to resistance genes.  The consequence is a rise in organisms that are both more virulent and more difficult to treat.</a:t>
            </a:r>
          </a:p>
          <a:p>
            <a:pPr lvl="1"/>
            <a:r>
              <a:rPr lang="en-US" dirty="0"/>
              <a:t>Examples include MRSA, </a:t>
            </a:r>
            <a:r>
              <a:rPr lang="en-US" i="1" dirty="0"/>
              <a:t>Escherichia coli </a:t>
            </a:r>
            <a:r>
              <a:rPr lang="en-US" dirty="0"/>
              <a:t>ST131, and </a:t>
            </a:r>
            <a:r>
              <a:rPr lang="en-US" i="1" dirty="0"/>
              <a:t>Salmonella </a:t>
            </a:r>
            <a:r>
              <a:rPr lang="en-US" dirty="0"/>
              <a:t>Typhimurium DT104</a:t>
            </a:r>
          </a:p>
        </p:txBody>
      </p:sp>
    </p:spTree>
    <p:extLst>
      <p:ext uri="{BB962C8B-B14F-4D97-AF65-F5344CB8AC3E}">
        <p14:creationId xmlns:p14="http://schemas.microsoft.com/office/powerpoint/2010/main" val="152842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285-A1FD-EA73-45D4-A6D972AE6329}"/>
              </a:ext>
            </a:extLst>
          </p:cNvPr>
          <p:cNvSpPr>
            <a:spLocks noGrp="1"/>
          </p:cNvSpPr>
          <p:nvPr>
            <p:ph type="title"/>
          </p:nvPr>
        </p:nvSpPr>
        <p:spPr>
          <a:xfrm>
            <a:off x="838200" y="327752"/>
            <a:ext cx="10515600" cy="1325563"/>
          </a:xfrm>
        </p:spPr>
        <p:txBody>
          <a:bodyPr>
            <a:normAutofit fontScale="90000"/>
          </a:bodyPr>
          <a:lstStyle/>
          <a:p>
            <a:r>
              <a:rPr lang="en-US" dirty="0"/>
              <a:t>Conceptual difference between single-drug resistance, multi-drug resistance, and “pan-drug” resistance</a:t>
            </a:r>
          </a:p>
        </p:txBody>
      </p:sp>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838200" y="2148317"/>
            <a:ext cx="10515600" cy="4351338"/>
          </a:xfrm>
        </p:spPr>
        <p:txBody>
          <a:bodyPr>
            <a:normAutofit fontScale="92500" lnSpcReduction="20000"/>
          </a:bodyPr>
          <a:lstStyle/>
          <a:p>
            <a:r>
              <a:rPr lang="en-US" dirty="0"/>
              <a:t>The microbiology laboratory can guide you in selecting an effective drug.</a:t>
            </a:r>
          </a:p>
          <a:p>
            <a:pPr lvl="1"/>
            <a:r>
              <a:rPr lang="en-US" dirty="0"/>
              <a:t>Susceptible strains can be treated with any antibiotic generally recognized as effective for the infection.</a:t>
            </a:r>
          </a:p>
          <a:p>
            <a:pPr lvl="1"/>
            <a:r>
              <a:rPr lang="en-US" dirty="0"/>
              <a:t>With single drug resistance, most antibiotics would work except for one.  Antimicrobial susceptibility testing (AST) can indicate which drug to avoid.</a:t>
            </a:r>
          </a:p>
          <a:p>
            <a:pPr lvl="1"/>
            <a:r>
              <a:rPr lang="en-US" dirty="0"/>
              <a:t>With multi-drug resistance, AST takes on increasing importance to determine which drugs would and would not work.</a:t>
            </a:r>
          </a:p>
          <a:p>
            <a:r>
              <a:rPr lang="en-US" dirty="0"/>
              <a:t>The microbiology laboratory can only confirm the problem – there is no effective drug available.</a:t>
            </a:r>
          </a:p>
          <a:p>
            <a:pPr lvl="1"/>
            <a:r>
              <a:rPr lang="en-US" dirty="0"/>
              <a:t>With resistance to all locally available drugs, AST can only provide confirmation.  It is important to work with pharmacies and drug procurers to ensure the availability of effective agents, perhaps expanding the essential drugs list.</a:t>
            </a:r>
          </a:p>
          <a:p>
            <a:pPr lvl="1"/>
            <a:r>
              <a:rPr lang="en-US" dirty="0"/>
              <a:t>With resistance to all commercially available drugs, AST can only provide confirmation.  This is a major challenge for the pharmaceutical industry.</a:t>
            </a:r>
          </a:p>
        </p:txBody>
      </p:sp>
    </p:spTree>
    <p:extLst>
      <p:ext uri="{BB962C8B-B14F-4D97-AF65-F5344CB8AC3E}">
        <p14:creationId xmlns:p14="http://schemas.microsoft.com/office/powerpoint/2010/main" val="61405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A285-A1FD-EA73-45D4-A6D972AE6329}"/>
              </a:ext>
            </a:extLst>
          </p:cNvPr>
          <p:cNvSpPr>
            <a:spLocks noGrp="1"/>
          </p:cNvSpPr>
          <p:nvPr>
            <p:ph type="title"/>
          </p:nvPr>
        </p:nvSpPr>
        <p:spPr>
          <a:xfrm>
            <a:off x="838200" y="-33985"/>
            <a:ext cx="10515600" cy="1325563"/>
          </a:xfrm>
        </p:spPr>
        <p:txBody>
          <a:bodyPr/>
          <a:lstStyle/>
          <a:p>
            <a:r>
              <a:rPr lang="en-US" dirty="0"/>
              <a:t>Definitions of Multidrug resistance</a:t>
            </a:r>
          </a:p>
        </p:txBody>
      </p:sp>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830179" y="1133883"/>
            <a:ext cx="10515600" cy="5345193"/>
          </a:xfrm>
        </p:spPr>
        <p:txBody>
          <a:bodyPr>
            <a:normAutofit fontScale="85000" lnSpcReduction="10000"/>
          </a:bodyPr>
          <a:lstStyle/>
          <a:p>
            <a:r>
              <a:rPr lang="en-US" dirty="0"/>
              <a:t>Over the years, a number of definitions for “multidrug resistance” have been proposed.</a:t>
            </a:r>
          </a:p>
          <a:p>
            <a:r>
              <a:rPr lang="en-US" dirty="0"/>
              <a:t>Some have been well-standardized and accepted in the international literature</a:t>
            </a:r>
          </a:p>
          <a:p>
            <a:pPr lvl="1"/>
            <a:r>
              <a:rPr lang="en-US" i="1" dirty="0"/>
              <a:t>Mycobacterium tuberculosis</a:t>
            </a:r>
            <a:r>
              <a:rPr lang="en-US" dirty="0"/>
              <a:t>:</a:t>
            </a:r>
          </a:p>
          <a:p>
            <a:pPr lvl="2"/>
            <a:r>
              <a:rPr lang="en-US" dirty="0"/>
              <a:t>MDR TB = Multidrug-resistant TB = “Resistant to at least isoniazid and rifampin”</a:t>
            </a:r>
          </a:p>
          <a:p>
            <a:pPr lvl="2"/>
            <a:r>
              <a:rPr lang="en-US" dirty="0"/>
              <a:t>XDR TB = Extensively drug-resistant TB = “Resistant to isoniazid, rifampin, a fluroquinolone, and a second-line injectable (amikacin, capreomycin, and kanamycin) OR Resistant to isoniazid, rifampin, a fluroquinolone, and </a:t>
            </a:r>
            <a:r>
              <a:rPr lang="en-US" dirty="0" err="1"/>
              <a:t>bedaquiline</a:t>
            </a:r>
            <a:r>
              <a:rPr lang="en-US" dirty="0"/>
              <a:t> or linezolid” (CDC definition)</a:t>
            </a:r>
          </a:p>
          <a:p>
            <a:pPr lvl="1"/>
            <a:r>
              <a:rPr lang="en-US" i="1" dirty="0"/>
              <a:t>Neisseria gonorrhoeae</a:t>
            </a:r>
          </a:p>
          <a:p>
            <a:pPr lvl="2"/>
            <a:r>
              <a:rPr lang="en-US" dirty="0"/>
              <a:t>MDR = resistant to one of the category I antibiotics (injectable extended spectrum cephalosporins, oral extended-spectrum cephalosporins, and spectinomycin) and at least two of the category II antibiotic classes (</a:t>
            </a:r>
            <a:r>
              <a:rPr lang="en-US" dirty="0" err="1"/>
              <a:t>penicillins</a:t>
            </a:r>
            <a:r>
              <a:rPr lang="en-US" dirty="0"/>
              <a:t>, fluoroquinolones, azithromycin, aminoglycosides and carbapenems)</a:t>
            </a:r>
          </a:p>
          <a:p>
            <a:pPr lvl="2"/>
            <a:r>
              <a:rPr lang="en-US" dirty="0"/>
              <a:t>XDR:  resistant to two or more of the antibiotic classes in category I and three or more in category II</a:t>
            </a:r>
          </a:p>
          <a:p>
            <a:pPr lvl="1"/>
            <a:r>
              <a:rPr lang="en-US" i="1" dirty="0"/>
              <a:t>Salmonella</a:t>
            </a:r>
            <a:r>
              <a:rPr lang="en-US" dirty="0"/>
              <a:t> spp.</a:t>
            </a:r>
          </a:p>
          <a:p>
            <a:pPr lvl="2"/>
            <a:r>
              <a:rPr lang="en-US" dirty="0"/>
              <a:t>Resistance profiles are often presented with results from AMP, CHL, STR, SUL, TCY (</a:t>
            </a:r>
            <a:r>
              <a:rPr lang="en-US" dirty="0" err="1"/>
              <a:t>ACSSuT</a:t>
            </a:r>
            <a:r>
              <a:rPr lang="en-US" dirty="0"/>
              <a:t>)</a:t>
            </a:r>
          </a:p>
          <a:p>
            <a:pPr lvl="2"/>
            <a:r>
              <a:rPr lang="en-US" dirty="0" err="1"/>
              <a:t>ACCSuT</a:t>
            </a:r>
            <a:r>
              <a:rPr lang="en-US" dirty="0"/>
              <a:t> + Fluoroquinolone</a:t>
            </a:r>
          </a:p>
          <a:p>
            <a:pPr lvl="1"/>
            <a:r>
              <a:rPr lang="en-US" dirty="0"/>
              <a:t>Routine bacterial pathogens:  2012 paper from </a:t>
            </a:r>
            <a:r>
              <a:rPr lang="en-US" dirty="0" err="1"/>
              <a:t>Magiorakis</a:t>
            </a:r>
            <a:r>
              <a:rPr lang="en-US" dirty="0"/>
              <a:t> </a:t>
            </a:r>
            <a:r>
              <a:rPr lang="en-US" i="1" dirty="0"/>
              <a:t>et al. </a:t>
            </a:r>
            <a:r>
              <a:rPr lang="en-US" dirty="0"/>
              <a:t>led by the ECDC with proposed definitions for MDR, XDR, and PDR</a:t>
            </a:r>
          </a:p>
        </p:txBody>
      </p:sp>
    </p:spTree>
    <p:extLst>
      <p:ext uri="{BB962C8B-B14F-4D97-AF65-F5344CB8AC3E}">
        <p14:creationId xmlns:p14="http://schemas.microsoft.com/office/powerpoint/2010/main" val="96889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B872-8446-48CD-2495-3499A84BD152}"/>
              </a:ext>
            </a:extLst>
          </p:cNvPr>
          <p:cNvSpPr>
            <a:spLocks noGrp="1"/>
          </p:cNvSpPr>
          <p:nvPr>
            <p:ph type="title"/>
          </p:nvPr>
        </p:nvSpPr>
        <p:spPr>
          <a:xfrm>
            <a:off x="838200" y="-129569"/>
            <a:ext cx="11125200" cy="1325563"/>
          </a:xfrm>
        </p:spPr>
        <p:txBody>
          <a:bodyPr/>
          <a:lstStyle/>
          <a:p>
            <a:r>
              <a:rPr lang="en-US" dirty="0"/>
              <a:t>MDR/XDR/PDR definitions from 2012 paper</a:t>
            </a:r>
          </a:p>
        </p:txBody>
      </p:sp>
      <p:sp>
        <p:nvSpPr>
          <p:cNvPr id="3" name="Content Placeholder 2">
            <a:extLst>
              <a:ext uri="{FF2B5EF4-FFF2-40B4-BE49-F238E27FC236}">
                <a16:creationId xmlns:a16="http://schemas.microsoft.com/office/drawing/2014/main" id="{9946DF75-B4B4-E104-82D4-3147A384F7BA}"/>
              </a:ext>
            </a:extLst>
          </p:cNvPr>
          <p:cNvSpPr>
            <a:spLocks noGrp="1"/>
          </p:cNvSpPr>
          <p:nvPr>
            <p:ph idx="1"/>
          </p:nvPr>
        </p:nvSpPr>
        <p:spPr>
          <a:xfrm>
            <a:off x="838200" y="1012917"/>
            <a:ext cx="10878178" cy="4912912"/>
          </a:xfrm>
        </p:spPr>
        <p:txBody>
          <a:bodyPr>
            <a:normAutofit/>
          </a:bodyPr>
          <a:lstStyle/>
          <a:p>
            <a:r>
              <a:rPr lang="en-US" sz="2000" dirty="0" err="1"/>
              <a:t>Magiorakis</a:t>
            </a:r>
            <a:r>
              <a:rPr lang="en-US" sz="2000" dirty="0"/>
              <a:t> </a:t>
            </a:r>
            <a:r>
              <a:rPr lang="en-US" sz="2000" i="1" dirty="0"/>
              <a:t>et al</a:t>
            </a:r>
            <a:r>
              <a:rPr lang="en-US" sz="2000" dirty="0"/>
              <a:t>. Multidrug-resistant, extensively drug-resistant and </a:t>
            </a:r>
            <a:r>
              <a:rPr lang="en-US" sz="2000" dirty="0" err="1"/>
              <a:t>pandrug</a:t>
            </a:r>
            <a:r>
              <a:rPr lang="en-US" sz="2000" dirty="0"/>
              <a:t>-resistant bacteria: an international expert proposal for interim standard definitions for acquired resistance, Clin </a:t>
            </a:r>
            <a:r>
              <a:rPr lang="en-US" sz="2000" dirty="0" err="1"/>
              <a:t>Microbiol</a:t>
            </a:r>
            <a:r>
              <a:rPr lang="en-US" sz="2000" dirty="0"/>
              <a:t> Infect 2012 Mar; 18(3):268-81.</a:t>
            </a:r>
          </a:p>
          <a:p>
            <a:r>
              <a:rPr lang="en-US" sz="2000" dirty="0"/>
              <a:t>Organisms included:  </a:t>
            </a:r>
            <a:r>
              <a:rPr lang="en-US" sz="1800" i="1" dirty="0"/>
              <a:t>Staphylococcus aureus, Enterococcus</a:t>
            </a:r>
            <a:r>
              <a:rPr lang="en-US" sz="1800" dirty="0"/>
              <a:t> spp., Enterobacteriaceae, </a:t>
            </a:r>
            <a:r>
              <a:rPr lang="en-US" sz="1800" i="1" dirty="0"/>
              <a:t>Pseudomonas aeruginosa, and Acinetobacter </a:t>
            </a:r>
            <a:r>
              <a:rPr lang="en-US" sz="1800" dirty="0"/>
              <a:t>spp.</a:t>
            </a:r>
            <a:endParaRPr lang="en-US" sz="1800" i="1" dirty="0"/>
          </a:p>
          <a:p>
            <a:r>
              <a:rPr lang="en-US" sz="2000" dirty="0"/>
              <a:t>Definitions</a:t>
            </a:r>
          </a:p>
          <a:p>
            <a:pPr lvl="1"/>
            <a:r>
              <a:rPr lang="en-US" sz="1800" dirty="0"/>
              <a:t>MDR:  Non-susceptible to at least 1 agent in ≥3 antimicrobial categories in the relevant table</a:t>
            </a:r>
          </a:p>
          <a:p>
            <a:pPr lvl="1"/>
            <a:r>
              <a:rPr lang="en-US" sz="1800" dirty="0"/>
              <a:t>XDR:  Non-susceptible to at least 1 agent in all but 2 or fewer antimicrobial categories in the table</a:t>
            </a:r>
          </a:p>
          <a:p>
            <a:pPr lvl="1"/>
            <a:r>
              <a:rPr lang="en-US" sz="1800" dirty="0"/>
              <a:t>PDR:  Non-susceptible to all agents in all antimicrobial categories in the table</a:t>
            </a:r>
          </a:p>
          <a:p>
            <a:r>
              <a:rPr lang="en-US" sz="2000" dirty="0"/>
              <a:t>Some problems with the ECDC definitions</a:t>
            </a:r>
          </a:p>
          <a:p>
            <a:pPr lvl="1"/>
            <a:r>
              <a:rPr lang="en-US" sz="1800" dirty="0"/>
              <a:t>The testing recommendations for XDR and PDR are not practical for routine clinical laboratories</a:t>
            </a:r>
          </a:p>
          <a:p>
            <a:pPr lvl="2"/>
            <a:r>
              <a:rPr lang="en-US" sz="1600" dirty="0"/>
              <a:t>“Possible XDR” and “Possible PDR”</a:t>
            </a:r>
          </a:p>
          <a:p>
            <a:pPr lvl="1"/>
            <a:r>
              <a:rPr lang="en-US" sz="1800" dirty="0"/>
              <a:t>There is no clear correlation between MDR/XDR/PDR category and treatment outcomes</a:t>
            </a:r>
          </a:p>
          <a:p>
            <a:pPr lvl="1"/>
            <a:r>
              <a:rPr lang="en-US" sz="1800" dirty="0"/>
              <a:t>Possible update to 2012 paper:  Working group of the EU-US Transatlantic Taskforce on Antimicrobial Resistance (TATFAR)</a:t>
            </a:r>
          </a:p>
        </p:txBody>
      </p:sp>
      <p:sp>
        <p:nvSpPr>
          <p:cNvPr id="6" name="Content Placeholder 2">
            <a:extLst>
              <a:ext uri="{FF2B5EF4-FFF2-40B4-BE49-F238E27FC236}">
                <a16:creationId xmlns:a16="http://schemas.microsoft.com/office/drawing/2014/main" id="{A444AA86-5B3A-BD8E-4C50-F22F36003A03}"/>
              </a:ext>
            </a:extLst>
          </p:cNvPr>
          <p:cNvSpPr txBox="1">
            <a:spLocks/>
          </p:cNvSpPr>
          <p:nvPr/>
        </p:nvSpPr>
        <p:spPr>
          <a:xfrm>
            <a:off x="922866" y="5913434"/>
            <a:ext cx="10515600" cy="700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Note – There is an incorrect comment in the definition of XDR, which has been confirmed by ECDC staff.  PDR is a subset of XDR, which is a subset of MDR.</a:t>
            </a:r>
          </a:p>
        </p:txBody>
      </p:sp>
    </p:spTree>
    <p:extLst>
      <p:ext uri="{BB962C8B-B14F-4D97-AF65-F5344CB8AC3E}">
        <p14:creationId xmlns:p14="http://schemas.microsoft.com/office/powerpoint/2010/main" val="189529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3178</Words>
  <Application>Microsoft Office PowerPoint</Application>
  <PresentationFormat>Widescreen</PresentationFormat>
  <Paragraphs>294</Paragraphs>
  <Slides>35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Elephant</vt:lpstr>
      <vt:lpstr>Times New Roman</vt:lpstr>
      <vt:lpstr>1_Custom Design</vt:lpstr>
      <vt:lpstr>2_Custom Design</vt:lpstr>
      <vt:lpstr>WHONET and Multidrug resistance</vt:lpstr>
      <vt:lpstr>Webinar agenda</vt:lpstr>
      <vt:lpstr>WHONET Webinar series</vt:lpstr>
      <vt:lpstr>WHONET Webinar Series</vt:lpstr>
      <vt:lpstr>Multidrug resistance</vt:lpstr>
      <vt:lpstr>Morbidity and mortality due to MDR</vt:lpstr>
      <vt:lpstr>Conceptual difference between single-drug resistance, multi-drug resistance, and “pan-drug” resistance</vt:lpstr>
      <vt:lpstr>Definitions of Multidrug resistance</vt:lpstr>
      <vt:lpstr>MDR/XDR/PDR definitions from 2012 paper</vt:lpstr>
      <vt:lpstr>Newer proposals for monitoring MDR</vt:lpstr>
      <vt:lpstr>WHONET features for analysis of multidrug resistance</vt:lpstr>
      <vt:lpstr>WHONET Antibiograms for MDR</vt:lpstr>
      <vt:lpstr>Staphylococcus aureus - %Resistant</vt:lpstr>
      <vt:lpstr>Scatterplot</vt:lpstr>
      <vt:lpstr>Scatterplot – Klebsiella pneumoniae Gentamicin and amikacin interpretations</vt:lpstr>
      <vt:lpstr>Scatterplot – Klebsiella pneumoniae Gentamicin and amikacin measurements</vt:lpstr>
      <vt:lpstr>Scatterplot</vt:lpstr>
      <vt:lpstr>Multidrug resistance in WHONET Two approaches</vt:lpstr>
      <vt:lpstr>Two approaches for tracking MDR</vt:lpstr>
      <vt:lpstr>Selecting the antibiotics for the “Resistance profile” analysis</vt:lpstr>
      <vt:lpstr>Defining resistance profile antibiotics manually</vt:lpstr>
      <vt:lpstr>Selection of resistance profile antibiotics Staphylococcus aureus – Disk diffusion results</vt:lpstr>
      <vt:lpstr>Selection of resistance profile antibiotics Escherichia coli – Disk diffusion results</vt:lpstr>
      <vt:lpstr>Additional criteria for selecting profile antibiotics</vt:lpstr>
      <vt:lpstr>Configuration of resistance profiles</vt:lpstr>
      <vt:lpstr>Challenges with selecting profile antibiotics Part 1</vt:lpstr>
      <vt:lpstr>Challenges with selecting profile antibiotics Part 2</vt:lpstr>
      <vt:lpstr>Cluster detection using resistance profiles</vt:lpstr>
      <vt:lpstr>PowerPoint Presentation</vt:lpstr>
      <vt:lpstr>Staphylococcus aureus Multi-resistance profiles with possible clusters 2011-2017</vt:lpstr>
      <vt:lpstr>Resistance profile – Isolate listing and summary</vt:lpstr>
      <vt:lpstr>Monitoring resistance phenotypes is distinct from monitoring of resistance genotypes – but it is a useful substitute</vt:lpstr>
      <vt:lpstr>Use of resistance phenotypes to improve understanding of the molecular epidemiology of CRE-Klebsiella pneumoniae in the Philippines</vt:lpstr>
      <vt:lpstr>Use of resistance phenotypes to improve understanding of MRSA epidemiology in Japan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ESQUILLON, Alan Siegfrid</dc:creator>
  <cp:lastModifiedBy>John Stelling</cp:lastModifiedBy>
  <cp:revision>10</cp:revision>
  <dcterms:created xsi:type="dcterms:W3CDTF">2023-08-30T13:42:28Z</dcterms:created>
  <dcterms:modified xsi:type="dcterms:W3CDTF">2023-11-29T11:51:14Z</dcterms:modified>
</cp:coreProperties>
</file>