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7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  <p:sldMasterId id="2147483704" r:id="rId2"/>
    <p:sldMasterId id="2147483648" r:id="rId3"/>
    <p:sldMasterId id="2147483731" r:id="rId4"/>
    <p:sldMasterId id="2147483660" r:id="rId5"/>
    <p:sldMasterId id="2147483689" r:id="rId6"/>
    <p:sldMasterId id="2147483727" r:id="rId7"/>
    <p:sldMasterId id="2147483739" r:id="rId8"/>
  </p:sldMasterIdLst>
  <p:notesMasterIdLst>
    <p:notesMasterId r:id="rId39"/>
  </p:notesMasterIdLst>
  <p:handoutMasterIdLst>
    <p:handoutMasterId r:id="rId40"/>
  </p:handoutMasterIdLst>
  <p:sldIdLst>
    <p:sldId id="321" r:id="rId9"/>
    <p:sldId id="270" r:id="rId10"/>
    <p:sldId id="357" r:id="rId11"/>
    <p:sldId id="354" r:id="rId12"/>
    <p:sldId id="351" r:id="rId13"/>
    <p:sldId id="262" r:id="rId14"/>
    <p:sldId id="345" r:id="rId15"/>
    <p:sldId id="346" r:id="rId16"/>
    <p:sldId id="347" r:id="rId17"/>
    <p:sldId id="348" r:id="rId18"/>
    <p:sldId id="353" r:id="rId19"/>
    <p:sldId id="366" r:id="rId20"/>
    <p:sldId id="349" r:id="rId21"/>
    <p:sldId id="360" r:id="rId22"/>
    <p:sldId id="361" r:id="rId23"/>
    <p:sldId id="362" r:id="rId24"/>
    <p:sldId id="358" r:id="rId25"/>
    <p:sldId id="367" r:id="rId26"/>
    <p:sldId id="359" r:id="rId27"/>
    <p:sldId id="363" r:id="rId28"/>
    <p:sldId id="364" r:id="rId29"/>
    <p:sldId id="365" r:id="rId30"/>
    <p:sldId id="368" r:id="rId31"/>
    <p:sldId id="374" r:id="rId32"/>
    <p:sldId id="369" r:id="rId33"/>
    <p:sldId id="370" r:id="rId34"/>
    <p:sldId id="371" r:id="rId35"/>
    <p:sldId id="375" r:id="rId36"/>
    <p:sldId id="372" r:id="rId37"/>
    <p:sldId id="373" r:id="rId3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61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923"/>
    <a:srgbClr val="000000"/>
    <a:srgbClr val="D7D2CB"/>
    <a:srgbClr val="BFB8AF"/>
    <a:srgbClr val="414042"/>
    <a:srgbClr val="83786F"/>
    <a:srgbClr val="E4E5E6"/>
    <a:srgbClr val="5F6062"/>
    <a:srgbClr val="414041"/>
    <a:srgbClr val="272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96" autoAdjust="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108" y="612"/>
      </p:cViewPr>
      <p:guideLst>
        <p:guide orient="horz" pos="1597"/>
        <p:guide pos="2880"/>
        <p:guide pos="561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-38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F17C4-C39D-6143-A50E-02B502CC160E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30388-F374-4645-B588-68826A49E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29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32D72-946E-5942-B2D3-06E907B10068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6B992-5F77-B646-B011-FA542D15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728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6B992-5F77-B646-B011-FA542D1540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58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6B992-5F77-B646-B011-FA542D15405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61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6B992-5F77-B646-B011-FA542D15405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57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6B992-5F77-B646-B011-FA542D15405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60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6B992-5F77-B646-B011-FA542D15405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74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6B992-5F77-B646-B011-FA542D15405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353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6B992-5F77-B646-B011-FA542D15405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100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D4DCD-2943-4BD2-A631-A6E7D1EBBA10}" type="slidenum">
              <a:rPr lang="en-GB" smtClean="0"/>
              <a:t>20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WHONET Training 'ADVANCED PART 2' - Section 11: VITEK-2 AMR Data Export/Import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GB"/>
              <a:t>14/06/2017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6378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D4DCD-2943-4BD2-A631-A6E7D1EBBA10}" type="slidenum">
              <a:rPr lang="en-GB" smtClean="0"/>
              <a:t>21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WHONET Training 'ADVANCED PART 2' - Section 11: VITEK-2 AMR Data Export/Import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GB"/>
              <a:t>14/06/2017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74389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6B992-5F77-B646-B011-FA542D15405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993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D4DCD-2943-4BD2-A631-A6E7D1EBBA10}" type="slidenum">
              <a:rPr lang="en-GB" smtClean="0"/>
              <a:t>23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WHONET Training 'ADVANCED PART 2' - Section 11: VITEK-2 AMR Data Export/Import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GB"/>
              <a:t>14/06/2017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131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6B992-5F77-B646-B011-FA542D1540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716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D4DCD-2943-4BD2-A631-A6E7D1EBBA10}" type="slidenum">
              <a:rPr lang="en-GB" smtClean="0"/>
              <a:t>24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WHONET Training 'ADVANCED PART 2' - Section 11: VITEK-2 AMR Data Export/Import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GB"/>
              <a:t>14/06/2017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4543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D4DCD-2943-4BD2-A631-A6E7D1EBBA10}" type="slidenum">
              <a:rPr lang="en-GB" smtClean="0"/>
              <a:t>25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WHONET Training 'ADVANCED PART 2' - Section 11: VITEK-2 AMR Data Export/Import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GB"/>
              <a:t>14/06/2017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7250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D4DCD-2943-4BD2-A631-A6E7D1EBBA10}" type="slidenum">
              <a:rPr lang="en-GB" smtClean="0"/>
              <a:t>26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WHONET Training 'ADVANCED PART 2' - Section 11: VITEK-2 AMR Data Export/Import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GB"/>
              <a:t>14/06/2017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9465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D4DCD-2943-4BD2-A631-A6E7D1EBBA10}" type="slidenum">
              <a:rPr lang="en-GB" smtClean="0"/>
              <a:t>27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WHONET Training 'ADVANCED PART 2' - Section 11: VITEK-2 AMR Data Export/Import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GB"/>
              <a:t>14/06/2017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92269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D4DCD-2943-4BD2-A631-A6E7D1EBBA10}" type="slidenum">
              <a:rPr lang="en-GB" smtClean="0"/>
              <a:t>28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WHONET Training 'ADVANCED PART 2' - Section 11: VITEK-2 AMR Data Export/Import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GB"/>
              <a:t>14/06/2017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53697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D4DCD-2943-4BD2-A631-A6E7D1EBBA10}" type="slidenum">
              <a:rPr lang="en-GB" smtClean="0"/>
              <a:t>29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WHONET Training 'ADVANCED PART 2' - Section 11: VITEK-2 AMR Data Export/Import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GB"/>
              <a:t>14/06/2017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6253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6B992-5F77-B646-B011-FA542D1540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54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6B992-5F77-B646-B011-FA542D1540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47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6B992-5F77-B646-B011-FA542D1540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40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6B992-5F77-B646-B011-FA542D1540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6B992-5F77-B646-B011-FA542D1540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89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6B992-5F77-B646-B011-FA542D15405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05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6B992-5F77-B646-B011-FA542D1540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48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Design 1)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97864" y="1179576"/>
            <a:ext cx="7370064" cy="1303020"/>
          </a:xfrm>
          <a:prstGeom prst="rect">
            <a:avLst/>
          </a:prstGeom>
        </p:spPr>
        <p:txBody>
          <a:bodyPr vert="horz" anchor="ctr" anchorCtr="0"/>
          <a:lstStyle>
            <a:lvl1pPr>
              <a:spcBef>
                <a:spcPts val="1152"/>
              </a:spcBef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(Verdana 48pt)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2" hasCustomPrompt="1"/>
          </p:nvPr>
        </p:nvSpPr>
        <p:spPr>
          <a:xfrm>
            <a:off x="1197864" y="2600265"/>
            <a:ext cx="3360738" cy="21529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aseline="0">
                <a:solidFill>
                  <a:srgbClr val="414042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 sz="2000">
                <a:latin typeface="Verdana"/>
                <a:cs typeface="Verdana"/>
              </a:defRPr>
            </a:lvl2pPr>
            <a:lvl3pPr marL="914400" indent="0">
              <a:buFontTx/>
              <a:buNone/>
              <a:defRPr sz="1800">
                <a:latin typeface="Verdana"/>
                <a:cs typeface="Verdana"/>
              </a:defRPr>
            </a:lvl3pPr>
            <a:lvl4pPr marL="1371600" indent="0">
              <a:buFontTx/>
              <a:buNone/>
              <a:defRPr sz="1600">
                <a:latin typeface="Verdana"/>
                <a:cs typeface="Verdana"/>
              </a:defRPr>
            </a:lvl4pPr>
            <a:lvl5pPr marL="1828800" indent="0">
              <a:buFontTx/>
              <a:buNone/>
              <a:defRPr sz="1400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Presenter Name</a:t>
            </a:r>
          </a:p>
          <a:p>
            <a:pPr lvl="0"/>
            <a:r>
              <a:rPr lang="en-US" dirty="0" smtClean="0"/>
              <a:t>Title (Verdana 16pt)</a:t>
            </a:r>
          </a:p>
          <a:p>
            <a:pPr lvl="0"/>
            <a:r>
              <a:rPr lang="en-US" dirty="0" smtClean="0"/>
              <a:t>Business or Department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Month Date, Year</a:t>
            </a:r>
          </a:p>
        </p:txBody>
      </p:sp>
    </p:spTree>
    <p:extLst>
      <p:ext uri="{BB962C8B-B14F-4D97-AF65-F5344CB8AC3E}">
        <p14:creationId xmlns:p14="http://schemas.microsoft.com/office/powerpoint/2010/main" val="1089198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245769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 b="0" i="1" baseline="0">
                <a:latin typeface="Verdana"/>
                <a:cs typeface="Verdana"/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EB43C4-7051-7042-93B5-8C0653444B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7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128774" cy="4245769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 b="0" i="1" baseline="0">
                <a:latin typeface="Verdana"/>
                <a:cs typeface="Verdana"/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6128774" y="0"/>
            <a:ext cx="3015226" cy="212288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 b="0" i="1" baseline="0">
                <a:latin typeface="Verdana"/>
                <a:cs typeface="Verdana"/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6128774" y="2122885"/>
            <a:ext cx="3015226" cy="212288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 b="0" i="1" baseline="0">
                <a:latin typeface="Verdana"/>
                <a:cs typeface="Verdana"/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8EB43C4-7051-7042-93B5-8C0653444B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0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9F8C3-3640-48E0-B968-8BA6BC19965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3118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96AB6-ADEC-4CB6-8044-569AEC64A433}" type="datetime1">
              <a:rPr lang="en-US" altLang="en-US" smtClean="0"/>
              <a:t>7/9/2019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4869657"/>
            <a:ext cx="4572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9FB86-7FCE-4429-A86C-3AD448F6738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67968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8229600" cy="373971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/>
              <a:buNone/>
              <a:defRPr sz="1800" baseline="0">
                <a:solidFill>
                  <a:schemeClr val="tx1"/>
                </a:solidFill>
                <a:latin typeface="Verdana"/>
                <a:cs typeface="Verdana"/>
              </a:defRPr>
            </a:lvl1pPr>
            <a:lvl2pPr marL="285750" indent="-285750">
              <a:buFont typeface="Arial"/>
              <a:buChar char="•"/>
              <a:defRPr sz="1600">
                <a:solidFill>
                  <a:schemeClr val="tx1"/>
                </a:solidFill>
                <a:latin typeface="Verdana"/>
                <a:cs typeface="Verdana"/>
              </a:defRPr>
            </a:lvl2pPr>
            <a:lvl3pPr marL="741363" indent="-228600">
              <a:buFont typeface="Lucida Grande"/>
              <a:buChar char="–"/>
              <a:defRPr sz="1600">
                <a:solidFill>
                  <a:schemeClr val="tx1"/>
                </a:solidFill>
                <a:latin typeface="Verdana"/>
                <a:cs typeface="Verdana"/>
              </a:defRPr>
            </a:lvl3pPr>
            <a:lvl4pPr marL="1147763" indent="-228600">
              <a:buFont typeface="Arial"/>
              <a:buChar char="•"/>
              <a:defRPr sz="1200">
                <a:solidFill>
                  <a:schemeClr val="tx1"/>
                </a:solidFill>
                <a:latin typeface="Verdana"/>
                <a:cs typeface="Verdana"/>
              </a:defRPr>
            </a:lvl4pPr>
            <a:lvl5pPr marL="1600200" indent="-228600">
              <a:buFont typeface="Arial"/>
              <a:buChar char="–"/>
              <a:defRPr sz="1050">
                <a:solidFill>
                  <a:schemeClr val="tx1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185166"/>
            <a:ext cx="8229600" cy="816102"/>
          </a:xfrm>
          <a:prstGeom prst="rect">
            <a:avLst/>
          </a:prstGeom>
        </p:spPr>
        <p:txBody>
          <a:bodyPr vert="horz" anchor="b" anchorCtr="0"/>
          <a:lstStyle>
            <a:lvl1pPr algn="l">
              <a:defRPr sz="3600">
                <a:solidFill>
                  <a:schemeClr val="accent1"/>
                </a:solidFill>
                <a:latin typeface="Verdana"/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B43C4-7051-7042-93B5-8C0653444B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13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00150"/>
            <a:ext cx="8229600" cy="3825109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/>
              <a:buChar char="•"/>
              <a:defRPr sz="1600" baseline="0">
                <a:solidFill>
                  <a:schemeClr val="tx1"/>
                </a:solidFill>
                <a:latin typeface="Verdana"/>
                <a:cs typeface="Verdana"/>
              </a:defRPr>
            </a:lvl1pPr>
            <a:lvl2pPr>
              <a:defRPr sz="1400">
                <a:solidFill>
                  <a:schemeClr val="tx1"/>
                </a:solidFill>
                <a:latin typeface="Verdana"/>
                <a:cs typeface="Verdana"/>
              </a:defRPr>
            </a:lvl2pPr>
            <a:lvl3pPr>
              <a:defRPr sz="1200">
                <a:solidFill>
                  <a:schemeClr val="tx1"/>
                </a:solidFill>
                <a:latin typeface="Verdana"/>
                <a:cs typeface="Verdana"/>
              </a:defRPr>
            </a:lvl3pPr>
            <a:lvl4pPr>
              <a:defRPr sz="1050">
                <a:solidFill>
                  <a:schemeClr val="tx1"/>
                </a:solidFill>
                <a:latin typeface="Verdana"/>
                <a:cs typeface="Verdana"/>
              </a:defRPr>
            </a:lvl4pPr>
            <a:lvl5pPr>
              <a:defRPr sz="1000">
                <a:solidFill>
                  <a:schemeClr val="tx1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185166"/>
            <a:ext cx="8229600" cy="816102"/>
          </a:xfrm>
          <a:prstGeom prst="rect">
            <a:avLst/>
          </a:prstGeom>
        </p:spPr>
        <p:txBody>
          <a:bodyPr vert="horz" anchor="b" anchorCtr="0"/>
          <a:lstStyle>
            <a:lvl1pPr algn="l">
              <a:defRPr sz="3600">
                <a:solidFill>
                  <a:schemeClr val="accent1"/>
                </a:solidFill>
                <a:latin typeface="Verdana"/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B43C4-7051-7042-93B5-8C0653444B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02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200150"/>
            <a:ext cx="4021221" cy="3662613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/>
              <a:buNone/>
              <a:defRPr sz="2000" baseline="0">
                <a:solidFill>
                  <a:schemeClr val="tx1"/>
                </a:solidFill>
                <a:latin typeface="Verdana"/>
                <a:cs typeface="Verdana"/>
              </a:defRPr>
            </a:lvl1pPr>
            <a:lvl2pPr marL="285750" indent="-285750">
              <a:buFont typeface="Arial"/>
              <a:buChar char="•"/>
              <a:defRPr sz="1600">
                <a:solidFill>
                  <a:schemeClr val="tx1"/>
                </a:solidFill>
                <a:latin typeface="Verdana"/>
                <a:cs typeface="Verdana"/>
              </a:defRPr>
            </a:lvl2pPr>
            <a:lvl3pPr marL="741363" indent="-228600">
              <a:buFont typeface="Lucida Grande"/>
              <a:buChar char="–"/>
              <a:defRPr sz="1600">
                <a:solidFill>
                  <a:schemeClr val="tx1"/>
                </a:solidFill>
                <a:latin typeface="Verdana"/>
                <a:cs typeface="Verdana"/>
              </a:defRPr>
            </a:lvl3pPr>
            <a:lvl4pPr marL="1147763" indent="-228600">
              <a:buFont typeface="Arial"/>
              <a:buChar char="•"/>
              <a:defRPr sz="1200">
                <a:solidFill>
                  <a:schemeClr val="tx1"/>
                </a:solidFill>
                <a:latin typeface="Verdana"/>
                <a:cs typeface="Verdana"/>
              </a:defRPr>
            </a:lvl4pPr>
            <a:lvl5pPr marL="1600200" indent="-228600">
              <a:buFont typeface="Arial"/>
              <a:buChar char="–"/>
              <a:defRPr sz="1050">
                <a:solidFill>
                  <a:schemeClr val="tx1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185166"/>
            <a:ext cx="8229600" cy="816102"/>
          </a:xfrm>
          <a:prstGeom prst="rect">
            <a:avLst/>
          </a:prstGeom>
        </p:spPr>
        <p:txBody>
          <a:bodyPr vert="horz" anchor="b" anchorCtr="0"/>
          <a:lstStyle>
            <a:lvl1pPr algn="l">
              <a:defRPr sz="3600">
                <a:solidFill>
                  <a:schemeClr val="accent1"/>
                </a:solidFill>
                <a:latin typeface="Verdana"/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645025" y="1200150"/>
            <a:ext cx="4041775" cy="366261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 b="0" i="1" baseline="0">
                <a:latin typeface="Verdana"/>
                <a:cs typeface="Verdana"/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8EB43C4-7051-7042-93B5-8C0653444B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37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 b="0" i="1" baseline="0">
                <a:latin typeface="Verdana"/>
                <a:cs typeface="Verdana"/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EB43C4-7051-7042-93B5-8C0653444B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9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128774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 b="0" i="1" baseline="0">
                <a:latin typeface="Verdana"/>
                <a:cs typeface="Verdana"/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6128774" y="-1"/>
            <a:ext cx="3015226" cy="2571751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 b="0" i="1" baseline="0">
                <a:latin typeface="Verdana"/>
                <a:cs typeface="Verdana"/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6128774" y="2571750"/>
            <a:ext cx="3015226" cy="2571751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 b="0" i="1" baseline="0">
                <a:latin typeface="Verdana"/>
                <a:cs typeface="Verdana"/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8EB43C4-7051-7042-93B5-8C0653444B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49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420624" y="0"/>
            <a:ext cx="4601976" cy="514350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4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EB43C4-7051-7042-93B5-8C0653444B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47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Design 1)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97864" y="1179576"/>
            <a:ext cx="7370064" cy="1303020"/>
          </a:xfrm>
          <a:prstGeom prst="rect">
            <a:avLst/>
          </a:prstGeom>
        </p:spPr>
        <p:txBody>
          <a:bodyPr vert="horz" anchor="ctr" anchorCtr="0"/>
          <a:lstStyle>
            <a:lvl1pPr>
              <a:spcBef>
                <a:spcPts val="1152"/>
              </a:spcBef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(Verdana 48pt)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2" hasCustomPrompt="1"/>
          </p:nvPr>
        </p:nvSpPr>
        <p:spPr>
          <a:xfrm>
            <a:off x="1197864" y="2600265"/>
            <a:ext cx="3360738" cy="21529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 sz="2000">
                <a:latin typeface="Verdana"/>
                <a:cs typeface="Verdana"/>
              </a:defRPr>
            </a:lvl2pPr>
            <a:lvl3pPr marL="914400" indent="0">
              <a:buFontTx/>
              <a:buNone/>
              <a:defRPr sz="1800">
                <a:latin typeface="Verdana"/>
                <a:cs typeface="Verdana"/>
              </a:defRPr>
            </a:lvl3pPr>
            <a:lvl4pPr marL="1371600" indent="0">
              <a:buFontTx/>
              <a:buNone/>
              <a:defRPr sz="1600">
                <a:latin typeface="Verdana"/>
                <a:cs typeface="Verdana"/>
              </a:defRPr>
            </a:lvl4pPr>
            <a:lvl5pPr marL="1828800" indent="0">
              <a:buFontTx/>
              <a:buNone/>
              <a:defRPr sz="1400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Presenter Name</a:t>
            </a:r>
          </a:p>
          <a:p>
            <a:pPr lvl="0"/>
            <a:r>
              <a:rPr lang="en-US" dirty="0" smtClean="0"/>
              <a:t>Title (Verdana 16pt)</a:t>
            </a:r>
          </a:p>
          <a:p>
            <a:pPr lvl="0"/>
            <a:r>
              <a:rPr lang="en-US" dirty="0" smtClean="0"/>
              <a:t>Business or Department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Month Date, Year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78EB43C4-7051-7042-93B5-8C0653444BA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d_1bw_rgb_dbg_2_25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23" y="8172"/>
            <a:ext cx="2487868" cy="1353175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 userDrawn="1"/>
        </p:nvSpPr>
        <p:spPr>
          <a:xfrm>
            <a:off x="1222514" y="4725762"/>
            <a:ext cx="6400800" cy="154598"/>
          </a:xfrm>
          <a:prstGeom prst="rect">
            <a:avLst/>
          </a:prstGeom>
        </p:spPr>
        <p:txBody>
          <a:bodyPr vert="horz" lIns="91435" tIns="45718" rIns="91435" bIns="45718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i="1" dirty="0" smtClean="0">
                <a:solidFill>
                  <a:schemeClr val="bg1"/>
                </a:solidFill>
                <a:latin typeface="Verdana"/>
                <a:cs typeface="Verdana"/>
              </a:rPr>
              <a:t>© 2016 BD. BD, the BD Logo and all other trademarks are property of Becton, Dickinson and Company. </a:t>
            </a:r>
            <a:endParaRPr lang="en-US" sz="800" i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39024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" y="2117911"/>
            <a:ext cx="8229600" cy="21529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 sz="2000">
                <a:latin typeface="Verdana"/>
                <a:cs typeface="Verdana"/>
              </a:defRPr>
            </a:lvl2pPr>
            <a:lvl3pPr marL="914400" indent="0">
              <a:buFontTx/>
              <a:buNone/>
              <a:defRPr sz="1800">
                <a:latin typeface="Verdana"/>
                <a:cs typeface="Verdana"/>
              </a:defRPr>
            </a:lvl3pPr>
            <a:lvl4pPr marL="1371600" indent="0">
              <a:buFontTx/>
              <a:buNone/>
              <a:defRPr sz="1600">
                <a:latin typeface="Verdana"/>
                <a:cs typeface="Verdana"/>
              </a:defRPr>
            </a:lvl4pPr>
            <a:lvl5pPr marL="1828800" indent="0">
              <a:buFontTx/>
              <a:buNone/>
              <a:defRPr sz="1400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27530"/>
            <a:ext cx="8229600" cy="1249987"/>
          </a:xfrm>
          <a:prstGeom prst="rect">
            <a:avLst/>
          </a:prstGeom>
        </p:spPr>
        <p:txBody>
          <a:bodyPr anchor="b"/>
          <a:lstStyle>
            <a:lvl1pPr algn="l">
              <a:defRPr sz="400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Section divider (Verdana 40pt)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EB43C4-7051-7042-93B5-8C0653444B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17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(Orang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" y="2117911"/>
            <a:ext cx="8229600" cy="21529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 sz="2000">
                <a:latin typeface="Verdana"/>
                <a:cs typeface="Verdana"/>
              </a:defRPr>
            </a:lvl2pPr>
            <a:lvl3pPr marL="914400" indent="0">
              <a:buFontTx/>
              <a:buNone/>
              <a:defRPr sz="1800">
                <a:latin typeface="Verdana"/>
                <a:cs typeface="Verdana"/>
              </a:defRPr>
            </a:lvl3pPr>
            <a:lvl4pPr marL="1371600" indent="0">
              <a:buFontTx/>
              <a:buNone/>
              <a:defRPr sz="1600">
                <a:latin typeface="Verdana"/>
                <a:cs typeface="Verdana"/>
              </a:defRPr>
            </a:lvl4pPr>
            <a:lvl5pPr marL="1828800" indent="0">
              <a:buFontTx/>
              <a:buNone/>
              <a:defRPr sz="1400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27530"/>
            <a:ext cx="8229600" cy="1249987"/>
          </a:xfrm>
          <a:prstGeom prst="rect">
            <a:avLst/>
          </a:prstGeom>
        </p:spPr>
        <p:txBody>
          <a:bodyPr anchor="b"/>
          <a:lstStyle>
            <a:lvl1pPr algn="l">
              <a:defRPr sz="400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Section divider (Verdana 40pt)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EB43C4-7051-7042-93B5-8C0653444B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735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B43C4-7051-7042-93B5-8C0653444B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71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5048467"/>
            <a:ext cx="79730" cy="896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 baseline="30000">
                <a:solidFill>
                  <a:srgbClr val="000000"/>
                </a:solidFill>
                <a:latin typeface="Verdana"/>
                <a:cs typeface="Verdana"/>
              </a:defRPr>
            </a:lvl1pPr>
          </a:lstStyle>
          <a:p>
            <a:fld id="{78EB43C4-7051-7042-93B5-8C0653444B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8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Slide (High angle posi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67169"/>
            <a:ext cx="8229600" cy="1249987"/>
          </a:xfrm>
          <a:prstGeom prst="rect">
            <a:avLst/>
          </a:prstGeom>
        </p:spPr>
        <p:txBody>
          <a:bodyPr anchor="ctr"/>
          <a:lstStyle>
            <a:lvl1pPr algn="l">
              <a:defRPr sz="2400" baseline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Title (Verdana 32pt)</a:t>
            </a:r>
            <a:endParaRPr lang="en-US" dirty="0"/>
          </a:p>
        </p:txBody>
      </p:sp>
      <p:sp>
        <p:nvSpPr>
          <p:cNvPr id="16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49482" y="5048467"/>
            <a:ext cx="79730" cy="89695"/>
          </a:xfrm>
          <a:prstGeom prst="rect">
            <a:avLst/>
          </a:prstGeom>
        </p:spPr>
        <p:txBody>
          <a:bodyPr/>
          <a:lstStyle>
            <a:lvl1pPr>
              <a:defRPr sz="100" baseline="30000">
                <a:solidFill>
                  <a:schemeClr val="bg1"/>
                </a:solidFill>
              </a:defRPr>
            </a:lvl1pPr>
          </a:lstStyle>
          <a:p>
            <a:fld id="{78EB43C4-7051-7042-93B5-8C0653444B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319754"/>
            <a:ext cx="4724400" cy="1450181"/>
          </a:xfrm>
          <a:prstGeom prst="rect">
            <a:avLst/>
          </a:prstGeom>
        </p:spPr>
        <p:txBody>
          <a:bodyPr vert="horz"/>
          <a:lstStyle>
            <a:lvl1pPr marL="0" indent="0">
              <a:buFont typeface="+mj-lt"/>
              <a:buNone/>
              <a:defRPr sz="1050">
                <a:latin typeface="Verdana"/>
                <a:cs typeface="Verdana"/>
              </a:defRPr>
            </a:lvl1pPr>
            <a:lvl2pPr marL="0" indent="0">
              <a:buFont typeface="+mj-lt"/>
              <a:buNone/>
              <a:defRPr sz="1050">
                <a:latin typeface="Verdana"/>
                <a:cs typeface="Verdana"/>
              </a:defRPr>
            </a:lvl2pPr>
            <a:lvl3pPr marL="0" indent="0">
              <a:buFont typeface="+mj-lt"/>
              <a:buNone/>
              <a:defRPr sz="1050">
                <a:latin typeface="Verdana"/>
                <a:cs typeface="Verdana"/>
              </a:defRPr>
            </a:lvl3pPr>
            <a:lvl4pPr marL="0" indent="0">
              <a:buFont typeface="+mj-lt"/>
              <a:buNone/>
              <a:defRPr sz="1050">
                <a:latin typeface="Verdana"/>
                <a:cs typeface="Verdana"/>
              </a:defRPr>
            </a:lvl4pPr>
          </a:lstStyle>
          <a:p>
            <a:r>
              <a:rPr lang="en-US" dirty="0" smtClean="0"/>
              <a:t>Presenter Name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248440"/>
          </a:xfrm>
          <a:prstGeom prst="rect">
            <a:avLst/>
          </a:prstGeom>
          <a:solidFill>
            <a:srgbClr val="8CC6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8" name="Isosceles Triangle 7"/>
          <p:cNvSpPr/>
          <p:nvPr userDrawn="1"/>
        </p:nvSpPr>
        <p:spPr>
          <a:xfrm rot="5400000">
            <a:off x="2921508" y="-2468202"/>
            <a:ext cx="1563624" cy="7406640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Isosceles Triangle 8"/>
          <p:cNvSpPr/>
          <p:nvPr userDrawn="1"/>
        </p:nvSpPr>
        <p:spPr>
          <a:xfrm rot="16200000">
            <a:off x="7195185" y="-220292"/>
            <a:ext cx="678942" cy="3218688"/>
          </a:xfrm>
          <a:prstGeom prst="triangle">
            <a:avLst/>
          </a:prstGeom>
          <a:solidFill>
            <a:srgbClr val="0239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 descr="bd_3_rgb_lbg_1_5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9064" y="4260721"/>
            <a:ext cx="2154936" cy="880110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 userDrawn="1"/>
        </p:nvSpPr>
        <p:spPr>
          <a:xfrm>
            <a:off x="483518" y="4734135"/>
            <a:ext cx="6400800" cy="15459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" i="1" dirty="0" smtClean="0">
                <a:solidFill>
                  <a:schemeClr val="tx1"/>
                </a:solidFill>
                <a:latin typeface="Verdana"/>
                <a:cs typeface="Verdana"/>
              </a:rPr>
              <a:t>© 2016 BD. BD, the BD Logo and all other trademarks are property of Becton, Dickinson and Company.</a:t>
            </a:r>
            <a:endParaRPr lang="en-US" sz="600" i="1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64486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itle Slide (High angle posi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248440"/>
          </a:xfrm>
          <a:prstGeom prst="rect">
            <a:avLst/>
          </a:prstGeom>
          <a:solidFill>
            <a:srgbClr val="FBB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6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5048467"/>
            <a:ext cx="79730" cy="89695"/>
          </a:xfrm>
          <a:prstGeom prst="rect">
            <a:avLst/>
          </a:prstGeom>
        </p:spPr>
        <p:txBody>
          <a:bodyPr/>
          <a:lstStyle>
            <a:lvl1pPr>
              <a:defRPr sz="150">
                <a:solidFill>
                  <a:schemeClr val="bg1"/>
                </a:solidFill>
              </a:defRPr>
            </a:lvl1pPr>
          </a:lstStyle>
          <a:p>
            <a:fld id="{78EB43C4-7051-7042-93B5-8C0653444B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319754"/>
            <a:ext cx="4724400" cy="1450181"/>
          </a:xfrm>
          <a:prstGeom prst="rect">
            <a:avLst/>
          </a:prstGeom>
        </p:spPr>
        <p:txBody>
          <a:bodyPr vert="horz"/>
          <a:lstStyle>
            <a:lvl1pPr marL="0" indent="0">
              <a:buFont typeface="+mj-lt"/>
              <a:buNone/>
              <a:defRPr sz="1050">
                <a:latin typeface="Verdana"/>
                <a:cs typeface="Verdana"/>
              </a:defRPr>
            </a:lvl1pPr>
            <a:lvl2pPr marL="0" indent="0">
              <a:buFont typeface="+mj-lt"/>
              <a:buNone/>
              <a:defRPr sz="1050">
                <a:latin typeface="Verdana"/>
                <a:cs typeface="Verdana"/>
              </a:defRPr>
            </a:lvl2pPr>
            <a:lvl3pPr marL="0" indent="0">
              <a:buFont typeface="+mj-lt"/>
              <a:buNone/>
              <a:defRPr sz="1050">
                <a:latin typeface="Verdana"/>
                <a:cs typeface="Verdana"/>
              </a:defRPr>
            </a:lvl3pPr>
            <a:lvl4pPr marL="0" indent="0">
              <a:buFont typeface="+mj-lt"/>
              <a:buNone/>
              <a:defRPr sz="1050">
                <a:latin typeface="Verdana"/>
                <a:cs typeface="Verdana"/>
              </a:defRPr>
            </a:lvl4pPr>
          </a:lstStyle>
          <a:p>
            <a:r>
              <a:rPr lang="en-US" dirty="0" smtClean="0"/>
              <a:t>Presenter Name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67169"/>
            <a:ext cx="8229600" cy="1249987"/>
          </a:xfrm>
          <a:prstGeom prst="rect">
            <a:avLst/>
          </a:prstGeom>
        </p:spPr>
        <p:txBody>
          <a:bodyPr anchor="ctr"/>
          <a:lstStyle>
            <a:lvl1pPr algn="l">
              <a:defRPr sz="2400" baseline="0">
                <a:solidFill>
                  <a:schemeClr val="accent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Title (Verdana 32pt)</a:t>
            </a:r>
            <a:endParaRPr lang="en-US" dirty="0"/>
          </a:p>
        </p:txBody>
      </p:sp>
      <p:sp>
        <p:nvSpPr>
          <p:cNvPr id="8" name="Isosceles Triangle 7"/>
          <p:cNvSpPr/>
          <p:nvPr userDrawn="1"/>
        </p:nvSpPr>
        <p:spPr>
          <a:xfrm rot="5400000">
            <a:off x="2921508" y="-2468202"/>
            <a:ext cx="1563624" cy="7406640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Isosceles Triangle 8"/>
          <p:cNvSpPr/>
          <p:nvPr userDrawn="1"/>
        </p:nvSpPr>
        <p:spPr>
          <a:xfrm rot="16200000">
            <a:off x="7195185" y="-220292"/>
            <a:ext cx="678942" cy="3218688"/>
          </a:xfrm>
          <a:prstGeom prst="triangle">
            <a:avLst/>
          </a:prstGeom>
          <a:solidFill>
            <a:srgbClr val="D154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 descr="bd_3_rgb_lbg_1_5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9064" y="4260721"/>
            <a:ext cx="2154936" cy="880110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 userDrawn="1"/>
        </p:nvSpPr>
        <p:spPr>
          <a:xfrm>
            <a:off x="483518" y="4734135"/>
            <a:ext cx="6400800" cy="15459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" i="1" dirty="0" smtClean="0">
                <a:solidFill>
                  <a:schemeClr val="tx1"/>
                </a:solidFill>
                <a:latin typeface="Verdana"/>
                <a:cs typeface="Verdana"/>
              </a:rPr>
              <a:t>© 2016 BD. BD, the BD Logo and all other trademarks are property of Becton, Dickinson and Company.</a:t>
            </a:r>
            <a:endParaRPr lang="en-US" sz="600" i="1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00848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itle Slide (Low angle posi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0" y="0"/>
            <a:ext cx="9144000" cy="2720588"/>
          </a:xfrm>
          <a:prstGeom prst="rect">
            <a:avLst/>
          </a:prstGeom>
          <a:solidFill>
            <a:srgbClr val="FBB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8" name="Isosceles Triangle 7"/>
          <p:cNvSpPr/>
          <p:nvPr userDrawn="1"/>
        </p:nvSpPr>
        <p:spPr>
          <a:xfrm rot="16200000" flipH="1">
            <a:off x="4816602" y="-1020641"/>
            <a:ext cx="1248156" cy="7406640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Isosceles Triangle 8"/>
          <p:cNvSpPr/>
          <p:nvPr userDrawn="1"/>
        </p:nvSpPr>
        <p:spPr>
          <a:xfrm rot="5400000" flipH="1">
            <a:off x="1338452" y="1195896"/>
            <a:ext cx="541782" cy="3218688"/>
          </a:xfrm>
          <a:prstGeom prst="triangle">
            <a:avLst/>
          </a:prstGeom>
          <a:solidFill>
            <a:srgbClr val="D154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5048467"/>
            <a:ext cx="79730" cy="89695"/>
          </a:xfrm>
          <a:prstGeom prst="rect">
            <a:avLst/>
          </a:prstGeom>
        </p:spPr>
        <p:txBody>
          <a:bodyPr/>
          <a:lstStyle>
            <a:lvl1pPr>
              <a:defRPr sz="15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78EB43C4-7051-7042-93B5-8C0653444B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319754"/>
            <a:ext cx="4724400" cy="1450181"/>
          </a:xfrm>
          <a:prstGeom prst="rect">
            <a:avLst/>
          </a:prstGeom>
        </p:spPr>
        <p:txBody>
          <a:bodyPr vert="horz"/>
          <a:lstStyle>
            <a:lvl1pPr marL="0" indent="0">
              <a:buFont typeface="+mj-lt"/>
              <a:buNone/>
              <a:defRPr sz="1050">
                <a:latin typeface="Verdana"/>
                <a:cs typeface="Verdana"/>
              </a:defRPr>
            </a:lvl1pPr>
            <a:lvl2pPr marL="0" indent="0">
              <a:buFont typeface="+mj-lt"/>
              <a:buNone/>
              <a:defRPr sz="1050">
                <a:latin typeface="Verdana"/>
                <a:cs typeface="Verdana"/>
              </a:defRPr>
            </a:lvl2pPr>
            <a:lvl3pPr marL="0" indent="0">
              <a:buFont typeface="+mj-lt"/>
              <a:buNone/>
              <a:defRPr sz="1050">
                <a:latin typeface="Verdana"/>
                <a:cs typeface="Verdana"/>
              </a:defRPr>
            </a:lvl3pPr>
            <a:lvl4pPr marL="0" indent="0">
              <a:buFont typeface="+mj-lt"/>
              <a:buNone/>
              <a:defRPr sz="1050">
                <a:latin typeface="Verdana"/>
                <a:cs typeface="Verdana"/>
              </a:defRPr>
            </a:lvl4pPr>
          </a:lstStyle>
          <a:p>
            <a:r>
              <a:rPr lang="en-US" dirty="0" smtClean="0"/>
              <a:t>Presenter Name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9042"/>
            <a:ext cx="8229600" cy="1249987"/>
          </a:xfrm>
          <a:prstGeom prst="rect">
            <a:avLst/>
          </a:prstGeom>
        </p:spPr>
        <p:txBody>
          <a:bodyPr anchor="ctr"/>
          <a:lstStyle>
            <a:lvl1pPr algn="l">
              <a:defRPr sz="2400" baseline="0">
                <a:solidFill>
                  <a:srgbClr val="424342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Title (Verdana 32pt)</a:t>
            </a:r>
            <a:endParaRPr lang="en-US" dirty="0"/>
          </a:p>
        </p:txBody>
      </p:sp>
      <p:pic>
        <p:nvPicPr>
          <p:cNvPr id="12" name="Picture 11" descr="bd_3_rgb_lbg_1_5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9064" y="4260721"/>
            <a:ext cx="2154936" cy="880110"/>
          </a:xfrm>
          <a:prstGeom prst="rect">
            <a:avLst/>
          </a:prstGeom>
        </p:spPr>
      </p:pic>
      <p:sp>
        <p:nvSpPr>
          <p:cNvPr id="14" name="Subtitle 2"/>
          <p:cNvSpPr txBox="1">
            <a:spLocks/>
          </p:cNvSpPr>
          <p:nvPr userDrawn="1"/>
        </p:nvSpPr>
        <p:spPr>
          <a:xfrm>
            <a:off x="483518" y="4734135"/>
            <a:ext cx="6400800" cy="15459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" i="1" dirty="0" smtClean="0">
                <a:solidFill>
                  <a:schemeClr val="tx1"/>
                </a:solidFill>
                <a:latin typeface="Verdana"/>
                <a:cs typeface="Verdana"/>
              </a:rPr>
              <a:t>© 2016 BD. BD, the BD Logo and all other trademarks are property of Becton, Dickinson and Company.</a:t>
            </a:r>
            <a:endParaRPr lang="en-US" sz="600" i="1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9083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Slide (Low angle posi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flipH="1">
            <a:off x="0" y="0"/>
            <a:ext cx="9144000" cy="2720588"/>
          </a:xfrm>
          <a:prstGeom prst="rect">
            <a:avLst/>
          </a:prstGeom>
          <a:solidFill>
            <a:srgbClr val="8CC6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" name="Isosceles Triangle 6"/>
          <p:cNvSpPr/>
          <p:nvPr userDrawn="1"/>
        </p:nvSpPr>
        <p:spPr>
          <a:xfrm rot="16200000" flipH="1">
            <a:off x="4816602" y="-1020641"/>
            <a:ext cx="1248156" cy="7406640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Isosceles Triangle 7"/>
          <p:cNvSpPr/>
          <p:nvPr userDrawn="1"/>
        </p:nvSpPr>
        <p:spPr>
          <a:xfrm rot="5400000" flipH="1">
            <a:off x="1338452" y="1195896"/>
            <a:ext cx="541782" cy="3218688"/>
          </a:xfrm>
          <a:prstGeom prst="triangle">
            <a:avLst/>
          </a:prstGeom>
          <a:solidFill>
            <a:srgbClr val="0239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9042"/>
            <a:ext cx="8229600" cy="1249987"/>
          </a:xfrm>
          <a:prstGeom prst="rect">
            <a:avLst/>
          </a:prstGeom>
        </p:spPr>
        <p:txBody>
          <a:bodyPr anchor="ctr"/>
          <a:lstStyle>
            <a:lvl1pPr algn="l">
              <a:defRPr sz="2400" baseline="0">
                <a:solidFill>
                  <a:srgbClr val="424342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Title (Verdana 32pt)</a:t>
            </a:r>
            <a:endParaRPr lang="en-US" dirty="0"/>
          </a:p>
        </p:txBody>
      </p:sp>
      <p:sp>
        <p:nvSpPr>
          <p:cNvPr id="16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5048467"/>
            <a:ext cx="79730" cy="89695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78EB43C4-7051-7042-93B5-8C0653444B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319754"/>
            <a:ext cx="4724400" cy="1450181"/>
          </a:xfrm>
          <a:prstGeom prst="rect">
            <a:avLst/>
          </a:prstGeom>
        </p:spPr>
        <p:txBody>
          <a:bodyPr vert="horz"/>
          <a:lstStyle>
            <a:lvl1pPr marL="0" indent="0">
              <a:buFont typeface="+mj-lt"/>
              <a:buNone/>
              <a:defRPr sz="1050">
                <a:latin typeface="Verdana"/>
                <a:cs typeface="Verdana"/>
              </a:defRPr>
            </a:lvl1pPr>
            <a:lvl2pPr marL="0" indent="0">
              <a:buFont typeface="+mj-lt"/>
              <a:buNone/>
              <a:defRPr sz="1050">
                <a:latin typeface="Verdana"/>
                <a:cs typeface="Verdana"/>
              </a:defRPr>
            </a:lvl2pPr>
            <a:lvl3pPr marL="0" indent="0">
              <a:buFont typeface="+mj-lt"/>
              <a:buNone/>
              <a:defRPr sz="1050">
                <a:latin typeface="Verdana"/>
                <a:cs typeface="Verdana"/>
              </a:defRPr>
            </a:lvl3pPr>
            <a:lvl4pPr marL="0" indent="0">
              <a:buFont typeface="+mj-lt"/>
              <a:buNone/>
              <a:defRPr sz="1050">
                <a:latin typeface="Verdana"/>
                <a:cs typeface="Verdana"/>
              </a:defRPr>
            </a:lvl4pPr>
          </a:lstStyle>
          <a:p>
            <a:r>
              <a:rPr lang="en-US" dirty="0" smtClean="0"/>
              <a:t>Presenter Name</a:t>
            </a:r>
          </a:p>
        </p:txBody>
      </p:sp>
      <p:pic>
        <p:nvPicPr>
          <p:cNvPr id="9" name="Picture 8" descr="bd_3_rgb_lbg_1_5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9064" y="4260721"/>
            <a:ext cx="2154936" cy="880110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 userDrawn="1"/>
        </p:nvSpPr>
        <p:spPr>
          <a:xfrm>
            <a:off x="483518" y="4734135"/>
            <a:ext cx="6400800" cy="15459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" i="1" dirty="0" smtClean="0">
                <a:solidFill>
                  <a:schemeClr val="tx1"/>
                </a:solidFill>
                <a:latin typeface="Verdana"/>
                <a:cs typeface="Verdana"/>
              </a:rPr>
              <a:t>© 2016 BD. BD, the BD Logo and all other trademarks are property of Becton, Dickinson and Company.</a:t>
            </a:r>
            <a:endParaRPr lang="en-US" sz="600" i="1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52226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(with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00150"/>
            <a:ext cx="8229600" cy="2978560"/>
          </a:xfrm>
          <a:prstGeom prst="rect">
            <a:avLst/>
          </a:prstGeom>
        </p:spPr>
        <p:txBody>
          <a:bodyPr>
            <a:normAutofit/>
          </a:bodyPr>
          <a:lstStyle>
            <a:lvl1pPr marL="219075" indent="-219075">
              <a:lnSpc>
                <a:spcPct val="112000"/>
              </a:lnSpc>
              <a:spcBef>
                <a:spcPts val="450"/>
              </a:spcBef>
              <a:spcAft>
                <a:spcPts val="0"/>
              </a:spcAft>
              <a:buFont typeface="Arial"/>
              <a:buChar char="•"/>
              <a:tabLst/>
              <a:defRPr sz="1500" baseline="0">
                <a:solidFill>
                  <a:schemeClr val="tx1"/>
                </a:solidFill>
                <a:latin typeface="Verdana"/>
                <a:cs typeface="Verdana"/>
              </a:defRPr>
            </a:lvl1pPr>
            <a:lvl2pPr marL="482204" indent="-214313">
              <a:lnSpc>
                <a:spcPct val="112000"/>
              </a:lnSpc>
              <a:spcBef>
                <a:spcPts val="450"/>
              </a:spcBef>
              <a:spcAft>
                <a:spcPts val="0"/>
              </a:spcAft>
              <a:buFont typeface="Lucida Grande"/>
              <a:buChar char="–"/>
              <a:defRPr sz="1350">
                <a:solidFill>
                  <a:schemeClr val="tx1"/>
                </a:solidFill>
                <a:latin typeface="Verdana"/>
                <a:cs typeface="Verdana"/>
              </a:defRPr>
            </a:lvl2pPr>
            <a:lvl3pPr marL="817960" indent="-171450">
              <a:lnSpc>
                <a:spcPct val="112000"/>
              </a:lnSpc>
              <a:spcBef>
                <a:spcPts val="450"/>
              </a:spcBef>
              <a:spcAft>
                <a:spcPts val="0"/>
              </a:spcAft>
              <a:buFont typeface="Arial"/>
              <a:buChar char="•"/>
              <a:defRPr sz="1200">
                <a:solidFill>
                  <a:schemeClr val="tx1"/>
                </a:solidFill>
                <a:latin typeface="Verdana"/>
                <a:cs typeface="Verdana"/>
              </a:defRPr>
            </a:lvl3pPr>
            <a:lvl4pPr marL="1115616" indent="-171450">
              <a:lnSpc>
                <a:spcPct val="112000"/>
              </a:lnSpc>
              <a:spcBef>
                <a:spcPts val="450"/>
              </a:spcBef>
              <a:spcAft>
                <a:spcPts val="0"/>
              </a:spcAft>
              <a:buFont typeface="Lucida Grande"/>
              <a:buChar char="–"/>
              <a:defRPr sz="1200">
                <a:solidFill>
                  <a:schemeClr val="tx1"/>
                </a:solidFill>
                <a:latin typeface="Verdana"/>
                <a:cs typeface="Verdana"/>
              </a:defRPr>
            </a:lvl4pPr>
            <a:lvl5pPr marL="1458516" indent="-171450">
              <a:lnSpc>
                <a:spcPct val="112000"/>
              </a:lnSpc>
              <a:spcBef>
                <a:spcPts val="450"/>
              </a:spcBef>
              <a:spcAft>
                <a:spcPts val="0"/>
              </a:spcAft>
              <a:buFont typeface="Arial"/>
              <a:buChar char="•"/>
              <a:defRPr sz="1200">
                <a:solidFill>
                  <a:schemeClr val="tx1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001268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>
              <a:defRPr sz="2400">
                <a:solidFill>
                  <a:schemeClr val="accent1"/>
                </a:solidFill>
                <a:latin typeface="Verdana"/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pic>
        <p:nvPicPr>
          <p:cNvPr id="6" name="Picture 5" descr="bd_3_rgb_lbg_1_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8304" y="4555155"/>
            <a:ext cx="1435608" cy="589788"/>
          </a:xfrm>
          <a:prstGeom prst="rect">
            <a:avLst/>
          </a:prstGeom>
        </p:spPr>
      </p:pic>
      <p:sp>
        <p:nvSpPr>
          <p:cNvPr id="7" name="Slide Number Placeholder 1"/>
          <p:cNvSpPr txBox="1">
            <a:spLocks/>
          </p:cNvSpPr>
          <p:nvPr userDrawn="1"/>
        </p:nvSpPr>
        <p:spPr>
          <a:xfrm>
            <a:off x="0" y="4685732"/>
            <a:ext cx="520390" cy="44914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600" kern="1200">
                <a:solidFill>
                  <a:srgbClr val="8C8C8E"/>
                </a:solidFill>
                <a:latin typeface="Verdana"/>
                <a:ea typeface="+mn-ea"/>
                <a:cs typeface="Verdan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EB43C4-7051-7042-93B5-8C0653444BA6}" type="slidenum">
              <a:rPr lang="en-US" sz="450" smtClean="0"/>
              <a:pPr/>
              <a:t>‹#›</a:t>
            </a:fld>
            <a:endParaRPr lang="en-US" sz="450" dirty="0"/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>
          <a:xfrm>
            <a:off x="483518" y="4828708"/>
            <a:ext cx="6400800" cy="15459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" i="1" dirty="0" smtClean="0">
                <a:solidFill>
                  <a:schemeClr val="tx1"/>
                </a:solidFill>
                <a:latin typeface="Verdana"/>
                <a:cs typeface="Verdana"/>
              </a:rPr>
              <a:t>© 2016 BD. BD, the BD Logo and all other trademarks are property of Becton, Dickinson and Company.</a:t>
            </a:r>
            <a:endParaRPr lang="en-US" sz="600" i="1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76081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(without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00150"/>
            <a:ext cx="8229600" cy="3806929"/>
          </a:xfrm>
          <a:prstGeom prst="rect">
            <a:avLst/>
          </a:prstGeom>
        </p:spPr>
        <p:txBody>
          <a:bodyPr>
            <a:normAutofit/>
          </a:bodyPr>
          <a:lstStyle>
            <a:lvl1pPr marL="219075" indent="-219075">
              <a:lnSpc>
                <a:spcPct val="112000"/>
              </a:lnSpc>
              <a:spcBef>
                <a:spcPts val="450"/>
              </a:spcBef>
              <a:spcAft>
                <a:spcPts val="0"/>
              </a:spcAft>
              <a:buFont typeface="Arial"/>
              <a:buChar char="•"/>
              <a:tabLst/>
              <a:defRPr sz="1500" baseline="0">
                <a:solidFill>
                  <a:schemeClr val="tx1"/>
                </a:solidFill>
                <a:latin typeface="Verdana"/>
                <a:cs typeface="Verdana"/>
              </a:defRPr>
            </a:lvl1pPr>
            <a:lvl2pPr marL="482204" indent="-214313">
              <a:lnSpc>
                <a:spcPct val="112000"/>
              </a:lnSpc>
              <a:spcBef>
                <a:spcPts val="450"/>
              </a:spcBef>
              <a:spcAft>
                <a:spcPts val="0"/>
              </a:spcAft>
              <a:buFont typeface="Lucida Grande"/>
              <a:buChar char="–"/>
              <a:defRPr sz="1350">
                <a:solidFill>
                  <a:schemeClr val="tx1"/>
                </a:solidFill>
                <a:latin typeface="Verdana"/>
                <a:cs typeface="Verdana"/>
              </a:defRPr>
            </a:lvl2pPr>
            <a:lvl3pPr marL="817960" indent="-171450">
              <a:lnSpc>
                <a:spcPct val="112000"/>
              </a:lnSpc>
              <a:spcBef>
                <a:spcPts val="450"/>
              </a:spcBef>
              <a:spcAft>
                <a:spcPts val="0"/>
              </a:spcAft>
              <a:buFont typeface="Arial"/>
              <a:buChar char="•"/>
              <a:defRPr sz="1200">
                <a:solidFill>
                  <a:schemeClr val="tx1"/>
                </a:solidFill>
                <a:latin typeface="Verdana"/>
                <a:cs typeface="Verdana"/>
              </a:defRPr>
            </a:lvl3pPr>
            <a:lvl4pPr marL="1115616" indent="-171450">
              <a:lnSpc>
                <a:spcPct val="112000"/>
              </a:lnSpc>
              <a:spcBef>
                <a:spcPts val="450"/>
              </a:spcBef>
              <a:spcAft>
                <a:spcPts val="0"/>
              </a:spcAft>
              <a:buFont typeface="Lucida Grande"/>
              <a:buChar char="–"/>
              <a:defRPr sz="1200">
                <a:solidFill>
                  <a:schemeClr val="tx1"/>
                </a:solidFill>
                <a:latin typeface="Verdana"/>
                <a:cs typeface="Verdana"/>
              </a:defRPr>
            </a:lvl4pPr>
            <a:lvl5pPr marL="1458516" indent="-171450">
              <a:lnSpc>
                <a:spcPct val="112000"/>
              </a:lnSpc>
              <a:spcBef>
                <a:spcPts val="450"/>
              </a:spcBef>
              <a:spcAft>
                <a:spcPts val="0"/>
              </a:spcAft>
              <a:buFont typeface="Arial"/>
              <a:buChar char="•"/>
              <a:defRPr sz="1200">
                <a:solidFill>
                  <a:schemeClr val="tx1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001268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>
              <a:defRPr sz="2400">
                <a:solidFill>
                  <a:schemeClr val="accent1"/>
                </a:solidFill>
                <a:latin typeface="Verdana"/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49482" y="5048467"/>
            <a:ext cx="79730" cy="89695"/>
          </a:xfrm>
          <a:prstGeom prst="rect">
            <a:avLst/>
          </a:prstGeom>
        </p:spPr>
        <p:txBody>
          <a:bodyPr/>
          <a:lstStyle>
            <a:lvl1pPr>
              <a:defRPr sz="100" baseline="30000">
                <a:solidFill>
                  <a:schemeClr val="bg1"/>
                </a:solidFill>
              </a:defRPr>
            </a:lvl1pPr>
          </a:lstStyle>
          <a:p>
            <a:fld id="{78EB43C4-7051-7042-93B5-8C0653444B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62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Design 1)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770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97864" y="1179576"/>
            <a:ext cx="7370064" cy="1303020"/>
          </a:xfrm>
          <a:prstGeom prst="rect">
            <a:avLst/>
          </a:prstGeom>
        </p:spPr>
        <p:txBody>
          <a:bodyPr vert="horz" anchor="ctr" anchorCtr="0"/>
          <a:lstStyle>
            <a:lvl1pPr>
              <a:spcBef>
                <a:spcPts val="1152"/>
              </a:spcBef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(Verdana 48pt)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2" hasCustomPrompt="1"/>
          </p:nvPr>
        </p:nvSpPr>
        <p:spPr>
          <a:xfrm>
            <a:off x="1197864" y="2600265"/>
            <a:ext cx="3360738" cy="21529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 sz="2000">
                <a:latin typeface="Verdana"/>
                <a:cs typeface="Verdana"/>
              </a:defRPr>
            </a:lvl2pPr>
            <a:lvl3pPr marL="914400" indent="0">
              <a:buFontTx/>
              <a:buNone/>
              <a:defRPr sz="1800">
                <a:latin typeface="Verdana"/>
                <a:cs typeface="Verdana"/>
              </a:defRPr>
            </a:lvl3pPr>
            <a:lvl4pPr marL="1371600" indent="0">
              <a:buFontTx/>
              <a:buNone/>
              <a:defRPr sz="1600">
                <a:latin typeface="Verdana"/>
                <a:cs typeface="Verdana"/>
              </a:defRPr>
            </a:lvl4pPr>
            <a:lvl5pPr marL="1828800" indent="0">
              <a:buFontTx/>
              <a:buNone/>
              <a:defRPr sz="1400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Presenter Name</a:t>
            </a:r>
          </a:p>
          <a:p>
            <a:pPr lvl="0"/>
            <a:r>
              <a:rPr lang="en-US" dirty="0" smtClean="0"/>
              <a:t>Title (Verdana 16pt)</a:t>
            </a:r>
          </a:p>
          <a:p>
            <a:pPr lvl="0"/>
            <a:r>
              <a:rPr lang="en-US" dirty="0" smtClean="0"/>
              <a:t>Business or Department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Month Date, Year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8EB43C4-7051-7042-93B5-8C0653444BA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d_1bw_rgb_dbg_2_25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23" y="8172"/>
            <a:ext cx="2487868" cy="1353175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 userDrawn="1"/>
        </p:nvSpPr>
        <p:spPr>
          <a:xfrm>
            <a:off x="1222514" y="4725762"/>
            <a:ext cx="6400800" cy="154598"/>
          </a:xfrm>
          <a:prstGeom prst="rect">
            <a:avLst/>
          </a:prstGeom>
        </p:spPr>
        <p:txBody>
          <a:bodyPr vert="horz" lIns="91435" tIns="45718" rIns="91435" bIns="45718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i="1" dirty="0" smtClean="0">
                <a:solidFill>
                  <a:schemeClr val="bg1"/>
                </a:solidFill>
                <a:latin typeface="Verdana"/>
                <a:cs typeface="Verdana"/>
              </a:rPr>
              <a:t>© 2016 BD. BD, the BD Logo and all other trademarks are property of Becton, Dickinson and Company. </a:t>
            </a:r>
            <a:endParaRPr lang="en-US" sz="800" i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34497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with image (with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00150"/>
            <a:ext cx="4040900" cy="3070738"/>
          </a:xfrm>
          <a:prstGeom prst="rect">
            <a:avLst/>
          </a:prstGeom>
        </p:spPr>
        <p:txBody>
          <a:bodyPr>
            <a:normAutofit/>
          </a:bodyPr>
          <a:lstStyle>
            <a:lvl1pPr marL="219075" indent="-219075">
              <a:lnSpc>
                <a:spcPct val="112000"/>
              </a:lnSpc>
              <a:spcBef>
                <a:spcPts val="450"/>
              </a:spcBef>
              <a:spcAft>
                <a:spcPts val="0"/>
              </a:spcAft>
              <a:buFont typeface="Arial"/>
              <a:buChar char="•"/>
              <a:tabLst/>
              <a:defRPr sz="1500" baseline="0">
                <a:solidFill>
                  <a:schemeClr val="tx1"/>
                </a:solidFill>
                <a:latin typeface="Verdana"/>
                <a:cs typeface="Verdana"/>
              </a:defRPr>
            </a:lvl1pPr>
            <a:lvl2pPr marL="482204" indent="-214313">
              <a:lnSpc>
                <a:spcPct val="112000"/>
              </a:lnSpc>
              <a:spcBef>
                <a:spcPts val="450"/>
              </a:spcBef>
              <a:spcAft>
                <a:spcPts val="0"/>
              </a:spcAft>
              <a:buFont typeface="Lucida Grande"/>
              <a:buChar char="–"/>
              <a:defRPr sz="1350">
                <a:solidFill>
                  <a:schemeClr val="tx1"/>
                </a:solidFill>
                <a:latin typeface="Verdana"/>
                <a:cs typeface="Verdana"/>
              </a:defRPr>
            </a:lvl2pPr>
            <a:lvl3pPr marL="817960" indent="-171450">
              <a:lnSpc>
                <a:spcPct val="112000"/>
              </a:lnSpc>
              <a:spcBef>
                <a:spcPts val="450"/>
              </a:spcBef>
              <a:spcAft>
                <a:spcPts val="0"/>
              </a:spcAft>
              <a:buFont typeface="Arial"/>
              <a:buChar char="•"/>
              <a:defRPr sz="1200">
                <a:solidFill>
                  <a:schemeClr val="tx1"/>
                </a:solidFill>
                <a:latin typeface="Verdana"/>
                <a:cs typeface="Verdana"/>
              </a:defRPr>
            </a:lvl3pPr>
            <a:lvl4pPr marL="1115616" indent="-171450">
              <a:lnSpc>
                <a:spcPct val="112000"/>
              </a:lnSpc>
              <a:spcBef>
                <a:spcPts val="450"/>
              </a:spcBef>
              <a:spcAft>
                <a:spcPts val="0"/>
              </a:spcAft>
              <a:buFont typeface="Lucida Grande"/>
              <a:buChar char="–"/>
              <a:defRPr sz="1200">
                <a:solidFill>
                  <a:schemeClr val="tx1"/>
                </a:solidFill>
                <a:latin typeface="Verdana"/>
                <a:cs typeface="Verdana"/>
              </a:defRPr>
            </a:lvl4pPr>
            <a:lvl5pPr marL="1458516" indent="-171450">
              <a:lnSpc>
                <a:spcPct val="112000"/>
              </a:lnSpc>
              <a:spcBef>
                <a:spcPts val="450"/>
              </a:spcBef>
              <a:spcAft>
                <a:spcPts val="0"/>
              </a:spcAft>
              <a:buFont typeface="Arial"/>
              <a:buChar char="•"/>
              <a:defRPr sz="1200">
                <a:solidFill>
                  <a:schemeClr val="tx1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001268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>
              <a:defRPr sz="2400">
                <a:solidFill>
                  <a:schemeClr val="accent1"/>
                </a:solidFill>
                <a:latin typeface="Verdana"/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645025" y="1200150"/>
            <a:ext cx="4041775" cy="307073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 b="0" i="1" baseline="0">
                <a:latin typeface="Verdana"/>
                <a:cs typeface="Verdana"/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 userDrawn="1"/>
        </p:nvSpPr>
        <p:spPr>
          <a:xfrm>
            <a:off x="483518" y="4828708"/>
            <a:ext cx="6400800" cy="15459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" i="1" dirty="0" smtClean="0">
                <a:solidFill>
                  <a:schemeClr val="tx1"/>
                </a:solidFill>
                <a:latin typeface="Verdana"/>
                <a:cs typeface="Verdana"/>
              </a:rPr>
              <a:t>© 2016 BD. BD, the BD Logo and all other trademarks are property of Becton, Dickinson and Company.</a:t>
            </a:r>
            <a:endParaRPr lang="en-US" sz="600" i="1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pic>
        <p:nvPicPr>
          <p:cNvPr id="7" name="Picture 6" descr="bd_3_rgb_lbg_1_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8304" y="4555155"/>
            <a:ext cx="1435608" cy="589788"/>
          </a:xfrm>
          <a:prstGeom prst="rect">
            <a:avLst/>
          </a:prstGeom>
        </p:spPr>
      </p:pic>
      <p:sp>
        <p:nvSpPr>
          <p:cNvPr id="9" name="Slide Number Placeholder 1"/>
          <p:cNvSpPr txBox="1">
            <a:spLocks/>
          </p:cNvSpPr>
          <p:nvPr userDrawn="1"/>
        </p:nvSpPr>
        <p:spPr>
          <a:xfrm>
            <a:off x="0" y="4685732"/>
            <a:ext cx="520390" cy="44914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600" kern="1200">
                <a:solidFill>
                  <a:srgbClr val="8C8C8E"/>
                </a:solidFill>
                <a:latin typeface="Verdana"/>
                <a:ea typeface="+mn-ea"/>
                <a:cs typeface="Verdan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EB43C4-7051-7042-93B5-8C0653444BA6}" type="slidenum">
              <a:rPr lang="en-US" sz="450" smtClean="0"/>
              <a:pPr/>
              <a:t>‹#›</a:t>
            </a:fld>
            <a:endParaRPr lang="en-US" sz="450" dirty="0"/>
          </a:p>
        </p:txBody>
      </p:sp>
    </p:spTree>
    <p:extLst>
      <p:ext uri="{BB962C8B-B14F-4D97-AF65-F5344CB8AC3E}">
        <p14:creationId xmlns:p14="http://schemas.microsoft.com/office/powerpoint/2010/main" val="2135049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with image (without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00150"/>
            <a:ext cx="4040900" cy="3780471"/>
          </a:xfrm>
          <a:prstGeom prst="rect">
            <a:avLst/>
          </a:prstGeom>
        </p:spPr>
        <p:txBody>
          <a:bodyPr>
            <a:normAutofit/>
          </a:bodyPr>
          <a:lstStyle>
            <a:lvl1pPr marL="219075" indent="-219075">
              <a:lnSpc>
                <a:spcPct val="112000"/>
              </a:lnSpc>
              <a:spcBef>
                <a:spcPts val="450"/>
              </a:spcBef>
              <a:spcAft>
                <a:spcPts val="0"/>
              </a:spcAft>
              <a:buFont typeface="Arial"/>
              <a:buChar char="•"/>
              <a:tabLst/>
              <a:defRPr sz="1500" baseline="0">
                <a:solidFill>
                  <a:schemeClr val="tx1"/>
                </a:solidFill>
                <a:latin typeface="Verdana"/>
                <a:cs typeface="Verdana"/>
              </a:defRPr>
            </a:lvl1pPr>
            <a:lvl2pPr marL="482204" indent="-214313">
              <a:lnSpc>
                <a:spcPct val="112000"/>
              </a:lnSpc>
              <a:spcBef>
                <a:spcPts val="450"/>
              </a:spcBef>
              <a:spcAft>
                <a:spcPts val="0"/>
              </a:spcAft>
              <a:buFont typeface="Lucida Grande"/>
              <a:buChar char="–"/>
              <a:defRPr sz="1350">
                <a:solidFill>
                  <a:schemeClr val="tx1"/>
                </a:solidFill>
                <a:latin typeface="Verdana"/>
                <a:cs typeface="Verdana"/>
              </a:defRPr>
            </a:lvl2pPr>
            <a:lvl3pPr marL="817960" indent="-171450">
              <a:lnSpc>
                <a:spcPct val="112000"/>
              </a:lnSpc>
              <a:spcBef>
                <a:spcPts val="450"/>
              </a:spcBef>
              <a:spcAft>
                <a:spcPts val="0"/>
              </a:spcAft>
              <a:buFont typeface="Arial"/>
              <a:buChar char="•"/>
              <a:defRPr sz="1200">
                <a:solidFill>
                  <a:schemeClr val="tx1"/>
                </a:solidFill>
                <a:latin typeface="Verdana"/>
                <a:cs typeface="Verdana"/>
              </a:defRPr>
            </a:lvl3pPr>
            <a:lvl4pPr marL="1115616" indent="-171450">
              <a:lnSpc>
                <a:spcPct val="112000"/>
              </a:lnSpc>
              <a:spcBef>
                <a:spcPts val="450"/>
              </a:spcBef>
              <a:spcAft>
                <a:spcPts val="0"/>
              </a:spcAft>
              <a:buFont typeface="Lucida Grande"/>
              <a:buChar char="–"/>
              <a:defRPr sz="1200">
                <a:solidFill>
                  <a:schemeClr val="tx1"/>
                </a:solidFill>
                <a:latin typeface="Verdana"/>
                <a:cs typeface="Verdana"/>
              </a:defRPr>
            </a:lvl4pPr>
            <a:lvl5pPr marL="1458516" indent="-171450">
              <a:lnSpc>
                <a:spcPct val="112000"/>
              </a:lnSpc>
              <a:spcBef>
                <a:spcPts val="450"/>
              </a:spcBef>
              <a:spcAft>
                <a:spcPts val="0"/>
              </a:spcAft>
              <a:buFont typeface="Arial"/>
              <a:buChar char="•"/>
              <a:defRPr sz="1200">
                <a:solidFill>
                  <a:schemeClr val="tx1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001268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>
              <a:defRPr sz="2400">
                <a:solidFill>
                  <a:schemeClr val="accent1"/>
                </a:solidFill>
                <a:latin typeface="Verdana"/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645025" y="1200150"/>
            <a:ext cx="4041775" cy="3780471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 b="0" i="1" baseline="0">
                <a:latin typeface="Verdana"/>
                <a:cs typeface="Verdana"/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911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1 (with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245769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 b="0" i="1" baseline="0">
                <a:latin typeface="Verdana"/>
                <a:cs typeface="Verdana"/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483518" y="4828708"/>
            <a:ext cx="6400800" cy="15459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" i="1" dirty="0" smtClean="0">
                <a:solidFill>
                  <a:schemeClr val="tx1"/>
                </a:solidFill>
                <a:latin typeface="Verdana"/>
                <a:cs typeface="Verdana"/>
              </a:rPr>
              <a:t>© 2016 BD. BD, the BD Logo and all other trademarks are property of Becton, Dickinson and Company.</a:t>
            </a:r>
            <a:endParaRPr lang="en-US" sz="600" i="1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pic>
        <p:nvPicPr>
          <p:cNvPr id="5" name="Picture 4" descr="bd_3_rgb_lbg_1_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8304" y="4555155"/>
            <a:ext cx="1435608" cy="589788"/>
          </a:xfrm>
          <a:prstGeom prst="rect">
            <a:avLst/>
          </a:prstGeom>
        </p:spPr>
      </p:pic>
      <p:sp>
        <p:nvSpPr>
          <p:cNvPr id="6" name="Slide Number Placeholder 1"/>
          <p:cNvSpPr txBox="1">
            <a:spLocks/>
          </p:cNvSpPr>
          <p:nvPr userDrawn="1"/>
        </p:nvSpPr>
        <p:spPr>
          <a:xfrm>
            <a:off x="0" y="4685732"/>
            <a:ext cx="520390" cy="44914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600" kern="1200">
                <a:solidFill>
                  <a:srgbClr val="8C8C8E"/>
                </a:solidFill>
                <a:latin typeface="Verdana"/>
                <a:ea typeface="+mn-ea"/>
                <a:cs typeface="Verdan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EB43C4-7051-7042-93B5-8C0653444BA6}" type="slidenum">
              <a:rPr lang="en-US" sz="450" smtClean="0"/>
              <a:pPr/>
              <a:t>‹#›</a:t>
            </a:fld>
            <a:endParaRPr lang="en-US" sz="450" dirty="0"/>
          </a:p>
        </p:txBody>
      </p:sp>
    </p:spTree>
    <p:extLst>
      <p:ext uri="{BB962C8B-B14F-4D97-AF65-F5344CB8AC3E}">
        <p14:creationId xmlns:p14="http://schemas.microsoft.com/office/powerpoint/2010/main" val="1623125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1 (without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 b="0" i="1" baseline="0">
                <a:latin typeface="Verdana"/>
                <a:cs typeface="Verdana"/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49482" y="5048467"/>
            <a:ext cx="79730" cy="89695"/>
          </a:xfrm>
          <a:prstGeom prst="rect">
            <a:avLst/>
          </a:prstGeom>
        </p:spPr>
        <p:txBody>
          <a:bodyPr/>
          <a:lstStyle>
            <a:lvl1pPr>
              <a:defRPr sz="100" baseline="30000">
                <a:solidFill>
                  <a:schemeClr val="bg1"/>
                </a:solidFill>
              </a:defRPr>
            </a:lvl1pPr>
          </a:lstStyle>
          <a:p>
            <a:fld id="{78EB43C4-7051-7042-93B5-8C0653444B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85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2 (with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6128774" y="-1"/>
            <a:ext cx="3015226" cy="216027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 b="0" i="1" baseline="0">
                <a:latin typeface="Verdana"/>
                <a:cs typeface="Verdana"/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6128774" y="2122885"/>
            <a:ext cx="3015226" cy="212288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 b="0" i="1" baseline="0">
                <a:latin typeface="Verdana"/>
                <a:cs typeface="Verdana"/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 userDrawn="1"/>
        </p:nvSpPr>
        <p:spPr>
          <a:xfrm>
            <a:off x="483518" y="4828708"/>
            <a:ext cx="6400800" cy="15459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" i="1" dirty="0" smtClean="0">
                <a:solidFill>
                  <a:schemeClr val="tx1"/>
                </a:solidFill>
                <a:latin typeface="Verdana"/>
                <a:cs typeface="Verdana"/>
              </a:rPr>
              <a:t>© 2016 BD. BD, the BD Logo and all other trademarks are property of Becton, Dickinson and Company.</a:t>
            </a:r>
            <a:endParaRPr lang="en-US" sz="600" i="1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pic>
        <p:nvPicPr>
          <p:cNvPr id="8" name="Picture 7" descr="bd_3_rgb_lbg_1_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8304" y="4555155"/>
            <a:ext cx="1435608" cy="589788"/>
          </a:xfrm>
          <a:prstGeom prst="rect">
            <a:avLst/>
          </a:prstGeom>
        </p:spPr>
      </p:pic>
      <p:sp>
        <p:nvSpPr>
          <p:cNvPr id="9" name="Slide Number Placeholder 1"/>
          <p:cNvSpPr txBox="1">
            <a:spLocks/>
          </p:cNvSpPr>
          <p:nvPr userDrawn="1"/>
        </p:nvSpPr>
        <p:spPr>
          <a:xfrm>
            <a:off x="0" y="4685732"/>
            <a:ext cx="520390" cy="44914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600" kern="1200">
                <a:solidFill>
                  <a:srgbClr val="8C8C8E"/>
                </a:solidFill>
                <a:latin typeface="Verdana"/>
                <a:ea typeface="+mn-ea"/>
                <a:cs typeface="Verdan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EB43C4-7051-7042-93B5-8C0653444BA6}" type="slidenum">
              <a:rPr lang="en-US" sz="450" smtClean="0"/>
              <a:pPr/>
              <a:t>‹#›</a:t>
            </a:fld>
            <a:endParaRPr lang="en-US" sz="450" dirty="0"/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172200" cy="4245769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 b="0" i="1" baseline="0">
                <a:latin typeface="Verdana"/>
                <a:cs typeface="Verdana"/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048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2 (without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6128774" y="0"/>
            <a:ext cx="3015226" cy="2571751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 b="0" i="1" baseline="0">
                <a:latin typeface="Verdana"/>
                <a:cs typeface="Verdana"/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6128774" y="2571750"/>
            <a:ext cx="3015226" cy="260604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 b="0" i="1" baseline="0">
                <a:latin typeface="Verdana"/>
                <a:cs typeface="Verdana"/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3"/>
          </p:nvPr>
        </p:nvSpPr>
        <p:spPr>
          <a:xfrm>
            <a:off x="49482" y="5048467"/>
            <a:ext cx="79730" cy="89695"/>
          </a:xfrm>
          <a:prstGeom prst="rect">
            <a:avLst/>
          </a:prstGeom>
        </p:spPr>
        <p:txBody>
          <a:bodyPr/>
          <a:lstStyle>
            <a:lvl1pPr>
              <a:defRPr sz="100" baseline="30000">
                <a:solidFill>
                  <a:schemeClr val="bg1"/>
                </a:solidFill>
              </a:defRPr>
            </a:lvl1pPr>
          </a:lstStyle>
          <a:p>
            <a:fld id="{78EB43C4-7051-7042-93B5-8C0653444B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172200" cy="517779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 b="0" i="1" baseline="0">
                <a:latin typeface="Verdana"/>
                <a:cs typeface="Verdana"/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187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(Orang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" y="2117911"/>
            <a:ext cx="8229600" cy="2152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500" baseline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342900" indent="0">
              <a:buFontTx/>
              <a:buNone/>
              <a:defRPr sz="1500">
                <a:latin typeface="Verdana"/>
                <a:cs typeface="Verdana"/>
              </a:defRPr>
            </a:lvl2pPr>
            <a:lvl3pPr marL="685800" indent="0">
              <a:buFontTx/>
              <a:buNone/>
              <a:defRPr sz="1350">
                <a:latin typeface="Verdana"/>
                <a:cs typeface="Verdana"/>
              </a:defRPr>
            </a:lvl3pPr>
            <a:lvl4pPr marL="1028700" indent="0">
              <a:buFontTx/>
              <a:buNone/>
              <a:defRPr sz="1200">
                <a:latin typeface="Verdana"/>
                <a:cs typeface="Verdana"/>
              </a:defRPr>
            </a:lvl4pPr>
            <a:lvl5pPr marL="1371600" indent="0">
              <a:buFontTx/>
              <a:buNone/>
              <a:defRPr sz="1050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27530"/>
            <a:ext cx="8229600" cy="12499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Section divider (Verdana 32pt)</a:t>
            </a:r>
            <a:endParaRPr lang="en-US" dirty="0"/>
          </a:p>
        </p:txBody>
      </p:sp>
      <p:pic>
        <p:nvPicPr>
          <p:cNvPr id="6" name="Picture 5" descr="bd_1bw_rgb_dbg_1_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7479" y="4553796"/>
            <a:ext cx="1435608" cy="589788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 userDrawn="1"/>
        </p:nvSpPr>
        <p:spPr>
          <a:xfrm>
            <a:off x="483518" y="4828708"/>
            <a:ext cx="6400800" cy="15459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" i="1" dirty="0" smtClean="0">
                <a:solidFill>
                  <a:srgbClr val="FFFFFF"/>
                </a:solidFill>
                <a:latin typeface="Verdana"/>
                <a:cs typeface="Verdana"/>
              </a:rPr>
              <a:t>© 2016 BD. BD, the BD Logo and all other trademarks are property of Becton, Dickinson and Company.</a:t>
            </a: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4689017"/>
            <a:ext cx="520390" cy="4491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 baseline="30000">
                <a:solidFill>
                  <a:schemeClr val="accent1"/>
                </a:solidFill>
                <a:latin typeface="Verdana"/>
                <a:cs typeface="Verdana"/>
              </a:defRPr>
            </a:lvl1pPr>
          </a:lstStyle>
          <a:p>
            <a:fld id="{78EB43C4-7051-7042-93B5-8C0653444B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6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(Blue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" y="2117911"/>
            <a:ext cx="8229600" cy="2152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500" baseline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342900" indent="0">
              <a:buFontTx/>
              <a:buNone/>
              <a:defRPr sz="1500">
                <a:latin typeface="Verdana"/>
                <a:cs typeface="Verdana"/>
              </a:defRPr>
            </a:lvl2pPr>
            <a:lvl3pPr marL="685800" indent="0">
              <a:buFontTx/>
              <a:buNone/>
              <a:defRPr sz="1350">
                <a:latin typeface="Verdana"/>
                <a:cs typeface="Verdana"/>
              </a:defRPr>
            </a:lvl3pPr>
            <a:lvl4pPr marL="1028700" indent="0">
              <a:buFontTx/>
              <a:buNone/>
              <a:defRPr sz="1200">
                <a:latin typeface="Verdana"/>
                <a:cs typeface="Verdana"/>
              </a:defRPr>
            </a:lvl4pPr>
            <a:lvl5pPr marL="1371600" indent="0">
              <a:buFontTx/>
              <a:buNone/>
              <a:defRPr sz="1050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27530"/>
            <a:ext cx="8229600" cy="12499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Section divider (Verdana 32pt)</a:t>
            </a:r>
            <a:endParaRPr lang="en-US" dirty="0"/>
          </a:p>
        </p:txBody>
      </p:sp>
      <p:pic>
        <p:nvPicPr>
          <p:cNvPr id="6" name="Picture 5" descr="bd_1bw_rgb_dbg_1_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7479" y="4553796"/>
            <a:ext cx="1435608" cy="589788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 userDrawn="1"/>
        </p:nvSpPr>
        <p:spPr>
          <a:xfrm>
            <a:off x="483518" y="4828708"/>
            <a:ext cx="6400800" cy="15459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" i="1" dirty="0" smtClean="0">
                <a:solidFill>
                  <a:srgbClr val="FFFFFF"/>
                </a:solidFill>
                <a:latin typeface="Verdana"/>
                <a:cs typeface="Verdana"/>
              </a:rPr>
              <a:t>© 2016 BD. BD, the BD Logo and all other trademarks are property of Becton, Dickinson and Company.</a:t>
            </a: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4689017"/>
            <a:ext cx="520390" cy="4491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 baseline="3000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fld id="{78EB43C4-7051-7042-93B5-8C0653444B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59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losing Slide (High angle posi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2067169"/>
            <a:ext cx="8229600" cy="1249987"/>
          </a:xfrm>
          <a:prstGeom prst="rect">
            <a:avLst/>
          </a:prstGeom>
        </p:spPr>
        <p:txBody>
          <a:bodyPr anchor="ctr"/>
          <a:lstStyle>
            <a:lvl1pPr algn="l">
              <a:defRPr sz="2400" baseline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Title (Verdana 32pt)</a:t>
            </a:r>
            <a:endParaRPr lang="en-US" dirty="0"/>
          </a:p>
        </p:txBody>
      </p:sp>
      <p:sp>
        <p:nvSpPr>
          <p:cNvPr id="9" name="Slide Number Placeholder 1"/>
          <p:cNvSpPr>
            <a:spLocks noGrp="1"/>
          </p:cNvSpPr>
          <p:nvPr userDrawn="1">
            <p:ph type="sldNum" sz="quarter" idx="4"/>
          </p:nvPr>
        </p:nvSpPr>
        <p:spPr>
          <a:xfrm>
            <a:off x="0" y="4685732"/>
            <a:ext cx="520390" cy="4491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 baseline="30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78EB43C4-7051-7042-93B5-8C0653444B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 flipH="1">
            <a:off x="0" y="0"/>
            <a:ext cx="9144000" cy="1248440"/>
          </a:xfrm>
          <a:prstGeom prst="rect">
            <a:avLst/>
          </a:prstGeom>
          <a:solidFill>
            <a:srgbClr val="8CC6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6" name="Isosceles Triangle 5"/>
          <p:cNvSpPr/>
          <p:nvPr userDrawn="1"/>
        </p:nvSpPr>
        <p:spPr>
          <a:xfrm rot="16200000" flipH="1">
            <a:off x="4658868" y="-2468202"/>
            <a:ext cx="1563624" cy="7406640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Isosceles Triangle 6"/>
          <p:cNvSpPr/>
          <p:nvPr userDrawn="1"/>
        </p:nvSpPr>
        <p:spPr>
          <a:xfrm rot="5400000" flipH="1">
            <a:off x="1269872" y="-220292"/>
            <a:ext cx="678942" cy="3218688"/>
          </a:xfrm>
          <a:prstGeom prst="triangle">
            <a:avLst/>
          </a:prstGeom>
          <a:solidFill>
            <a:srgbClr val="0239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bd_3_rgb_lbg_1_5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9064" y="4260721"/>
            <a:ext cx="2154936" cy="880110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 userDrawn="1"/>
        </p:nvSpPr>
        <p:spPr>
          <a:xfrm>
            <a:off x="483518" y="4734135"/>
            <a:ext cx="6400800" cy="15459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" i="1" dirty="0" smtClean="0">
                <a:solidFill>
                  <a:schemeClr val="tx1"/>
                </a:solidFill>
                <a:latin typeface="Verdana"/>
                <a:cs typeface="Verdana"/>
              </a:rPr>
              <a:t>© 2016 BD. BD, the BD Logo and all other trademarks are property of Becton, Dickinson and Company.</a:t>
            </a:r>
            <a:endParaRPr lang="en-US" sz="600" i="1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66130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Closing Slide (High angle posi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 userDrawn="1">
            <p:ph type="sldNum" sz="quarter" idx="4"/>
          </p:nvPr>
        </p:nvSpPr>
        <p:spPr>
          <a:xfrm>
            <a:off x="0" y="4685732"/>
            <a:ext cx="520390" cy="4491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 baseline="30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78EB43C4-7051-7042-93B5-8C0653444B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67169"/>
            <a:ext cx="8229600" cy="1249987"/>
          </a:xfrm>
          <a:prstGeom prst="rect">
            <a:avLst/>
          </a:prstGeom>
        </p:spPr>
        <p:txBody>
          <a:bodyPr anchor="ctr"/>
          <a:lstStyle>
            <a:lvl1pPr algn="l">
              <a:defRPr sz="2400" baseline="0">
                <a:solidFill>
                  <a:schemeClr val="accent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Title (Verdana 32pt)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 flipH="1">
            <a:off x="0" y="0"/>
            <a:ext cx="9144000" cy="1248440"/>
          </a:xfrm>
          <a:prstGeom prst="rect">
            <a:avLst/>
          </a:prstGeom>
          <a:solidFill>
            <a:srgbClr val="FBB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6" name="Isosceles Triangle 5"/>
          <p:cNvSpPr/>
          <p:nvPr userDrawn="1"/>
        </p:nvSpPr>
        <p:spPr>
          <a:xfrm rot="16200000" flipH="1">
            <a:off x="4658868" y="-2468202"/>
            <a:ext cx="1563624" cy="7406640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Isosceles Triangle 7"/>
          <p:cNvSpPr/>
          <p:nvPr userDrawn="1"/>
        </p:nvSpPr>
        <p:spPr>
          <a:xfrm rot="5400000" flipH="1">
            <a:off x="1269872" y="-220292"/>
            <a:ext cx="678942" cy="3218688"/>
          </a:xfrm>
          <a:prstGeom prst="triangle">
            <a:avLst/>
          </a:prstGeom>
          <a:solidFill>
            <a:srgbClr val="D154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 descr="bd_3_rgb_lbg_1_5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9064" y="4260721"/>
            <a:ext cx="2154936" cy="880110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 userDrawn="1"/>
        </p:nvSpPr>
        <p:spPr>
          <a:xfrm>
            <a:off x="483518" y="4734135"/>
            <a:ext cx="6400800" cy="15459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" i="1" dirty="0" smtClean="0">
                <a:solidFill>
                  <a:schemeClr val="tx1"/>
                </a:solidFill>
                <a:latin typeface="Verdana"/>
                <a:cs typeface="Verdana"/>
              </a:rPr>
              <a:t>© 2016 BD. BD, the BD Logo and all other trademarks are property of Becton, Dickinson and Company.</a:t>
            </a:r>
            <a:endParaRPr lang="en-US" sz="600" i="1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5410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Design 2)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" y="2117911"/>
            <a:ext cx="8229600" cy="21529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aseline="0">
                <a:solidFill>
                  <a:schemeClr val="tx1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 sz="2000">
                <a:latin typeface="Verdana"/>
                <a:cs typeface="Verdana"/>
              </a:defRPr>
            </a:lvl2pPr>
            <a:lvl3pPr marL="914400" indent="0">
              <a:buFontTx/>
              <a:buNone/>
              <a:defRPr sz="1800">
                <a:latin typeface="Verdana"/>
                <a:cs typeface="Verdana"/>
              </a:defRPr>
            </a:lvl3pPr>
            <a:lvl4pPr marL="1371600" indent="0">
              <a:buFontTx/>
              <a:buNone/>
              <a:defRPr sz="1600">
                <a:latin typeface="Verdana"/>
                <a:cs typeface="Verdana"/>
              </a:defRPr>
            </a:lvl4pPr>
            <a:lvl5pPr marL="1828800" indent="0">
              <a:buFontTx/>
              <a:buNone/>
              <a:defRPr sz="1400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Presenter Name</a:t>
            </a:r>
          </a:p>
          <a:p>
            <a:pPr lvl="0"/>
            <a:r>
              <a:rPr lang="en-US" dirty="0" smtClean="0"/>
              <a:t>Title (Verdana 16pt)</a:t>
            </a:r>
          </a:p>
          <a:p>
            <a:pPr lvl="0"/>
            <a:r>
              <a:rPr lang="en-US" dirty="0" smtClean="0"/>
              <a:t>Business or Department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Month Date, Year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27530"/>
            <a:ext cx="8229600" cy="1249987"/>
          </a:xfrm>
          <a:prstGeom prst="rect">
            <a:avLst/>
          </a:prstGeom>
        </p:spPr>
        <p:txBody>
          <a:bodyPr anchor="b"/>
          <a:lstStyle>
            <a:lvl1pPr algn="l">
              <a:defRPr sz="4800" baseline="0">
                <a:solidFill>
                  <a:schemeClr val="accent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Title (Verdana 48pt)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EB43C4-7051-7042-93B5-8C0653444B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59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Closing Slide (Low angle posi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2720588"/>
          </a:xfrm>
          <a:prstGeom prst="rect">
            <a:avLst/>
          </a:prstGeom>
          <a:solidFill>
            <a:srgbClr val="FBB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" name="Isosceles Triangle 6"/>
          <p:cNvSpPr/>
          <p:nvPr userDrawn="1"/>
        </p:nvSpPr>
        <p:spPr>
          <a:xfrm rot="5400000">
            <a:off x="3079241" y="-1020641"/>
            <a:ext cx="1248156" cy="7406640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7263765" y="1195896"/>
            <a:ext cx="541782" cy="3218688"/>
          </a:xfrm>
          <a:prstGeom prst="triangle">
            <a:avLst/>
          </a:prstGeom>
          <a:solidFill>
            <a:srgbClr val="D154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585503"/>
            <a:ext cx="8229600" cy="1249987"/>
          </a:xfrm>
          <a:prstGeom prst="rect">
            <a:avLst/>
          </a:prstGeom>
        </p:spPr>
        <p:txBody>
          <a:bodyPr anchor="ctr"/>
          <a:lstStyle>
            <a:lvl1pPr algn="l">
              <a:defRPr sz="2400" baseline="0">
                <a:solidFill>
                  <a:srgbClr val="424342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Title (Verdana 32pt)</a:t>
            </a:r>
            <a:endParaRPr lang="en-US" dirty="0"/>
          </a:p>
        </p:txBody>
      </p:sp>
      <p:sp>
        <p:nvSpPr>
          <p:cNvPr id="9" name="Slide Number Placeholder 1"/>
          <p:cNvSpPr>
            <a:spLocks noGrp="1"/>
          </p:cNvSpPr>
          <p:nvPr userDrawn="1">
            <p:ph type="sldNum" sz="quarter" idx="4"/>
          </p:nvPr>
        </p:nvSpPr>
        <p:spPr>
          <a:xfrm>
            <a:off x="0" y="4685732"/>
            <a:ext cx="520390" cy="4491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 baseline="30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78EB43C4-7051-7042-93B5-8C0653444BA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bd_3_rgb_lbg_1_5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9064" y="4260721"/>
            <a:ext cx="2154936" cy="880110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 userDrawn="1"/>
        </p:nvSpPr>
        <p:spPr>
          <a:xfrm>
            <a:off x="483518" y="4734135"/>
            <a:ext cx="6400800" cy="15459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" i="1" dirty="0" smtClean="0">
                <a:solidFill>
                  <a:schemeClr val="tx1"/>
                </a:solidFill>
                <a:latin typeface="Verdana"/>
                <a:cs typeface="Verdana"/>
              </a:rPr>
              <a:t>© 2016 BD. BD, the BD Logo and all other trademarks are property of Becton, Dickinson and Company.</a:t>
            </a:r>
            <a:endParaRPr lang="en-US" sz="600" i="1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74028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losing Slide (Low angle posi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2720588"/>
          </a:xfrm>
          <a:prstGeom prst="rect">
            <a:avLst/>
          </a:prstGeom>
          <a:solidFill>
            <a:srgbClr val="8CC6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7263765" y="1195896"/>
            <a:ext cx="541782" cy="3218688"/>
          </a:xfrm>
          <a:prstGeom prst="triangle">
            <a:avLst/>
          </a:prstGeom>
          <a:solidFill>
            <a:srgbClr val="0239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Isosceles Triangle 5"/>
          <p:cNvSpPr/>
          <p:nvPr userDrawn="1"/>
        </p:nvSpPr>
        <p:spPr>
          <a:xfrm rot="5400000">
            <a:off x="3079241" y="-1020641"/>
            <a:ext cx="1248156" cy="7406640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1"/>
          <p:cNvSpPr>
            <a:spLocks noGrp="1"/>
          </p:cNvSpPr>
          <p:nvPr userDrawn="1">
            <p:ph type="sldNum" sz="quarter" idx="4"/>
          </p:nvPr>
        </p:nvSpPr>
        <p:spPr>
          <a:xfrm>
            <a:off x="0" y="4685732"/>
            <a:ext cx="520390" cy="4491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 baseline="30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78EB43C4-7051-7042-93B5-8C0653444B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85503"/>
            <a:ext cx="8229600" cy="1249987"/>
          </a:xfrm>
          <a:prstGeom prst="rect">
            <a:avLst/>
          </a:prstGeom>
        </p:spPr>
        <p:txBody>
          <a:bodyPr anchor="ctr"/>
          <a:lstStyle>
            <a:lvl1pPr algn="l">
              <a:defRPr sz="2400" baseline="0">
                <a:solidFill>
                  <a:srgbClr val="424342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Title (Verdana 32pt)</a:t>
            </a:r>
            <a:endParaRPr lang="en-US" dirty="0"/>
          </a:p>
        </p:txBody>
      </p:sp>
      <p:pic>
        <p:nvPicPr>
          <p:cNvPr id="7" name="Picture 6" descr="bd_3_rgb_lbg_1_5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9064" y="4260721"/>
            <a:ext cx="2154936" cy="880110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 userDrawn="1"/>
        </p:nvSpPr>
        <p:spPr>
          <a:xfrm>
            <a:off x="483518" y="4734135"/>
            <a:ext cx="6400800" cy="15459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" i="1" dirty="0" smtClean="0">
                <a:solidFill>
                  <a:schemeClr val="tx1"/>
                </a:solidFill>
                <a:latin typeface="Verdana"/>
                <a:cs typeface="Verdana"/>
              </a:rPr>
              <a:t>© 2016 BD. BD, the BD Logo and all other trademarks are property of Becton, Dickinson and Company.</a:t>
            </a:r>
            <a:endParaRPr lang="en-US" sz="600" i="1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09718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0" y="5048467"/>
            <a:ext cx="79730" cy="89695"/>
          </a:xfrm>
          <a:prstGeom prst="rect">
            <a:avLst/>
          </a:prstGeom>
        </p:spPr>
        <p:txBody>
          <a:bodyPr/>
          <a:lstStyle>
            <a:lvl1pPr>
              <a:defRPr sz="100" baseline="30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78EB43C4-7051-7042-93B5-8C0653444B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697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5048467"/>
            <a:ext cx="79730" cy="896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 baseline="300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78EB43C4-7051-7042-93B5-8C0653444B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54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Design 2) (Blu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" y="2117911"/>
            <a:ext cx="8229600" cy="21529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aseline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 sz="2000">
                <a:latin typeface="Verdana"/>
                <a:cs typeface="Verdana"/>
              </a:defRPr>
            </a:lvl2pPr>
            <a:lvl3pPr marL="914400" indent="0">
              <a:buFontTx/>
              <a:buNone/>
              <a:defRPr sz="1800">
                <a:latin typeface="Verdana"/>
                <a:cs typeface="Verdana"/>
              </a:defRPr>
            </a:lvl3pPr>
            <a:lvl4pPr marL="1371600" indent="0">
              <a:buFontTx/>
              <a:buNone/>
              <a:defRPr sz="1600">
                <a:latin typeface="Verdana"/>
                <a:cs typeface="Verdana"/>
              </a:defRPr>
            </a:lvl4pPr>
            <a:lvl5pPr marL="1828800" indent="0">
              <a:buFontTx/>
              <a:buNone/>
              <a:defRPr sz="1400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Presenter Name</a:t>
            </a:r>
          </a:p>
          <a:p>
            <a:pPr lvl="0"/>
            <a:r>
              <a:rPr lang="en-US" dirty="0" smtClean="0"/>
              <a:t>Title (Verdana 16pt)</a:t>
            </a:r>
          </a:p>
          <a:p>
            <a:pPr lvl="0"/>
            <a:r>
              <a:rPr lang="en-US" dirty="0" smtClean="0"/>
              <a:t>Business or Department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Month Date, Year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27530"/>
            <a:ext cx="8229600" cy="1249987"/>
          </a:xfrm>
          <a:prstGeom prst="rect">
            <a:avLst/>
          </a:prstGeom>
        </p:spPr>
        <p:txBody>
          <a:bodyPr anchor="b"/>
          <a:lstStyle>
            <a:lvl1pPr algn="l">
              <a:defRPr sz="480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Title (Verdana 48pt)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78EB43C4-7051-7042-93B5-8C0653444BA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d_1bw_rgb_dbg_1_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1959" y="4358487"/>
            <a:ext cx="1435608" cy="786384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 userDrawn="1"/>
        </p:nvSpPr>
        <p:spPr>
          <a:xfrm>
            <a:off x="446804" y="4725762"/>
            <a:ext cx="6400800" cy="154598"/>
          </a:xfrm>
          <a:prstGeom prst="rect">
            <a:avLst/>
          </a:prstGeom>
        </p:spPr>
        <p:txBody>
          <a:bodyPr vert="horz" lIns="91435" tIns="45718" rIns="91435" bIns="45718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i="1" dirty="0" smtClean="0">
                <a:solidFill>
                  <a:schemeClr val="bg1"/>
                </a:solidFill>
                <a:latin typeface="Verdana"/>
                <a:cs typeface="Verdana"/>
              </a:rPr>
              <a:t>© 2016 BD. BD, the BD Logo and all other trademarks are property of Becton, Dickinson and Company. </a:t>
            </a:r>
            <a:endParaRPr lang="en-US" sz="800" i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85549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Design 2) (Orang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" y="2117911"/>
            <a:ext cx="8229600" cy="21529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aseline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 sz="2000">
                <a:latin typeface="Verdana"/>
                <a:cs typeface="Verdana"/>
              </a:defRPr>
            </a:lvl2pPr>
            <a:lvl3pPr marL="914400" indent="0">
              <a:buFontTx/>
              <a:buNone/>
              <a:defRPr sz="1800">
                <a:latin typeface="Verdana"/>
                <a:cs typeface="Verdana"/>
              </a:defRPr>
            </a:lvl3pPr>
            <a:lvl4pPr marL="1371600" indent="0">
              <a:buFontTx/>
              <a:buNone/>
              <a:defRPr sz="1600">
                <a:latin typeface="Verdana"/>
                <a:cs typeface="Verdana"/>
              </a:defRPr>
            </a:lvl4pPr>
            <a:lvl5pPr marL="1828800" indent="0">
              <a:buFontTx/>
              <a:buNone/>
              <a:defRPr sz="1400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Presenter Name</a:t>
            </a:r>
          </a:p>
          <a:p>
            <a:pPr lvl="0"/>
            <a:r>
              <a:rPr lang="en-US" dirty="0" smtClean="0"/>
              <a:t>Title (Verdana 16pt)</a:t>
            </a:r>
          </a:p>
          <a:p>
            <a:pPr lvl="0"/>
            <a:r>
              <a:rPr lang="en-US" dirty="0" smtClean="0"/>
              <a:t>Business or Department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Month Date, Year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27530"/>
            <a:ext cx="8229600" cy="1249987"/>
          </a:xfrm>
          <a:prstGeom prst="rect">
            <a:avLst/>
          </a:prstGeom>
        </p:spPr>
        <p:txBody>
          <a:bodyPr anchor="b"/>
          <a:lstStyle>
            <a:lvl1pPr algn="l">
              <a:defRPr sz="480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Title (Verdana 48pt)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8EB43C4-7051-7042-93B5-8C0653444BA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d_1bw_rgb_dbg_1_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1959" y="4358487"/>
            <a:ext cx="1435608" cy="786384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 userDrawn="1"/>
        </p:nvSpPr>
        <p:spPr>
          <a:xfrm>
            <a:off x="446804" y="4725762"/>
            <a:ext cx="6400800" cy="154598"/>
          </a:xfrm>
          <a:prstGeom prst="rect">
            <a:avLst/>
          </a:prstGeom>
        </p:spPr>
        <p:txBody>
          <a:bodyPr vert="horz" lIns="91435" tIns="45718" rIns="91435" bIns="45718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i="1" dirty="0" smtClean="0">
                <a:solidFill>
                  <a:schemeClr val="bg1"/>
                </a:solidFill>
                <a:latin typeface="Verdana"/>
                <a:cs typeface="Verdana"/>
              </a:rPr>
              <a:t>© 2016 BD. BD, the BD Logo and all other trademarks are property of Becton, Dickinson and Company. </a:t>
            </a:r>
            <a:endParaRPr lang="en-US" sz="800" i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75561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00150"/>
            <a:ext cx="8229600" cy="29785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/>
              <a:buNone/>
              <a:defRPr sz="2000" baseline="0">
                <a:solidFill>
                  <a:schemeClr val="tx1"/>
                </a:solidFill>
                <a:latin typeface="Verdana"/>
                <a:cs typeface="Verdana"/>
              </a:defRPr>
            </a:lvl1pPr>
            <a:lvl2pPr marL="285750" indent="-285750">
              <a:buFont typeface="Arial"/>
              <a:buChar char="•"/>
              <a:defRPr sz="1600">
                <a:solidFill>
                  <a:schemeClr val="tx1"/>
                </a:solidFill>
                <a:latin typeface="Verdana"/>
                <a:cs typeface="Verdana"/>
              </a:defRPr>
            </a:lvl2pPr>
            <a:lvl3pPr marL="741363" indent="-228600">
              <a:buFont typeface="Lucida Grande"/>
              <a:buChar char="–"/>
              <a:defRPr sz="1600">
                <a:solidFill>
                  <a:schemeClr val="tx1"/>
                </a:solidFill>
                <a:latin typeface="Verdana"/>
                <a:cs typeface="Verdana"/>
              </a:defRPr>
            </a:lvl3pPr>
            <a:lvl4pPr marL="1147763" indent="-228600">
              <a:buFont typeface="Arial"/>
              <a:buChar char="•"/>
              <a:defRPr sz="1200">
                <a:solidFill>
                  <a:schemeClr val="tx1"/>
                </a:solidFill>
                <a:latin typeface="Verdana"/>
                <a:cs typeface="Verdana"/>
              </a:defRPr>
            </a:lvl4pPr>
            <a:lvl5pPr marL="1600200" indent="-228600">
              <a:buFont typeface="Arial"/>
              <a:buChar char="–"/>
              <a:defRPr sz="1050">
                <a:solidFill>
                  <a:schemeClr val="tx1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185166"/>
            <a:ext cx="8229600" cy="816102"/>
          </a:xfrm>
          <a:prstGeom prst="rect">
            <a:avLst/>
          </a:prstGeom>
        </p:spPr>
        <p:txBody>
          <a:bodyPr vert="horz" anchor="b" anchorCtr="0"/>
          <a:lstStyle>
            <a:lvl1pPr algn="l">
              <a:defRPr sz="3600">
                <a:solidFill>
                  <a:schemeClr val="accent1"/>
                </a:solidFill>
                <a:latin typeface="Verdana"/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B43C4-7051-7042-93B5-8C0653444B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41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00150"/>
            <a:ext cx="8229600" cy="297856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/>
              <a:buChar char="•"/>
              <a:defRPr sz="1600" baseline="0">
                <a:solidFill>
                  <a:schemeClr val="tx1"/>
                </a:solidFill>
                <a:latin typeface="Verdana"/>
                <a:cs typeface="Verdana"/>
              </a:defRPr>
            </a:lvl1pPr>
            <a:lvl2pPr>
              <a:defRPr sz="1400">
                <a:solidFill>
                  <a:schemeClr val="tx1"/>
                </a:solidFill>
                <a:latin typeface="Verdana"/>
                <a:cs typeface="Verdana"/>
              </a:defRPr>
            </a:lvl2pPr>
            <a:lvl3pPr>
              <a:defRPr sz="1200">
                <a:solidFill>
                  <a:schemeClr val="tx1"/>
                </a:solidFill>
                <a:latin typeface="Verdana"/>
                <a:cs typeface="Verdana"/>
              </a:defRPr>
            </a:lvl3pPr>
            <a:lvl4pPr>
              <a:defRPr sz="1050">
                <a:solidFill>
                  <a:schemeClr val="tx1"/>
                </a:solidFill>
                <a:latin typeface="Verdana"/>
                <a:cs typeface="Verdana"/>
              </a:defRPr>
            </a:lvl4pPr>
            <a:lvl5pPr>
              <a:defRPr sz="1000">
                <a:solidFill>
                  <a:schemeClr val="tx1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185166"/>
            <a:ext cx="8229600" cy="816102"/>
          </a:xfrm>
          <a:prstGeom prst="rect">
            <a:avLst/>
          </a:prstGeom>
        </p:spPr>
        <p:txBody>
          <a:bodyPr vert="horz" anchor="b" anchorCtr="0"/>
          <a:lstStyle>
            <a:lvl1pPr algn="l">
              <a:defRPr sz="3600">
                <a:solidFill>
                  <a:schemeClr val="accent1"/>
                </a:solidFill>
                <a:latin typeface="Verdana"/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B43C4-7051-7042-93B5-8C0653444B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12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200150"/>
            <a:ext cx="4021221" cy="3070738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/>
              <a:buNone/>
              <a:defRPr sz="2000" baseline="0">
                <a:solidFill>
                  <a:schemeClr val="tx1"/>
                </a:solidFill>
                <a:latin typeface="Verdana"/>
                <a:cs typeface="Verdana"/>
              </a:defRPr>
            </a:lvl1pPr>
            <a:lvl2pPr marL="285750" indent="-285750">
              <a:buFont typeface="Arial"/>
              <a:buChar char="•"/>
              <a:defRPr sz="1600">
                <a:solidFill>
                  <a:schemeClr val="tx1"/>
                </a:solidFill>
                <a:latin typeface="Verdana"/>
                <a:cs typeface="Verdana"/>
              </a:defRPr>
            </a:lvl2pPr>
            <a:lvl3pPr marL="741363" indent="-228600">
              <a:buFont typeface="Lucida Grande"/>
              <a:buChar char="–"/>
              <a:defRPr sz="1600">
                <a:solidFill>
                  <a:schemeClr val="tx1"/>
                </a:solidFill>
                <a:latin typeface="Verdana"/>
                <a:cs typeface="Verdana"/>
              </a:defRPr>
            </a:lvl3pPr>
            <a:lvl4pPr marL="1147763" indent="-228600">
              <a:buFont typeface="Arial"/>
              <a:buChar char="•"/>
              <a:defRPr sz="1200">
                <a:solidFill>
                  <a:schemeClr val="tx1"/>
                </a:solidFill>
                <a:latin typeface="Verdana"/>
                <a:cs typeface="Verdana"/>
              </a:defRPr>
            </a:lvl4pPr>
            <a:lvl5pPr marL="1600200" indent="-228600">
              <a:buFont typeface="Arial"/>
              <a:buChar char="–"/>
              <a:defRPr sz="1050">
                <a:solidFill>
                  <a:schemeClr val="tx1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185166"/>
            <a:ext cx="8229600" cy="816102"/>
          </a:xfrm>
          <a:prstGeom prst="rect">
            <a:avLst/>
          </a:prstGeom>
        </p:spPr>
        <p:txBody>
          <a:bodyPr vert="horz" anchor="b" anchorCtr="0"/>
          <a:lstStyle>
            <a:lvl1pPr algn="l">
              <a:defRPr sz="3600">
                <a:solidFill>
                  <a:schemeClr val="accent1"/>
                </a:solidFill>
                <a:latin typeface="Verdana"/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645025" y="1200150"/>
            <a:ext cx="4041775" cy="307073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 b="0" i="1" baseline="0">
                <a:latin typeface="Verdana"/>
                <a:cs typeface="Verdana"/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8EB43C4-7051-7042-93B5-8C0653444B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24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theme" Target="../theme/theme8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5048467"/>
            <a:ext cx="79730" cy="896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 baseline="30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78EB43C4-7051-7042-93B5-8C0653444B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1222514" y="4725762"/>
            <a:ext cx="6400800" cy="154598"/>
          </a:xfrm>
          <a:prstGeom prst="rect">
            <a:avLst/>
          </a:prstGeom>
        </p:spPr>
        <p:txBody>
          <a:bodyPr vert="horz" lIns="91435" tIns="45718" rIns="91435" bIns="45718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i="1" dirty="0" smtClean="0">
                <a:solidFill>
                  <a:schemeClr val="tx1"/>
                </a:solidFill>
                <a:latin typeface="Verdana"/>
                <a:cs typeface="Verdana"/>
              </a:rPr>
              <a:t>© 2016 BD. BD, the BD Logo and all other trademarks are property of Becton, Dickinson and Company. </a:t>
            </a:r>
            <a:endParaRPr lang="en-US" sz="800" i="1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8898" y="420539"/>
            <a:ext cx="1727231" cy="69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667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25" r:id="rId2"/>
    <p:sldLayoutId id="2147483726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5048467"/>
            <a:ext cx="79730" cy="896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 baseline="30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78EB43C4-7051-7042-93B5-8C0653444BA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bd_3_rgb_lbg_1_0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475" y="4360792"/>
            <a:ext cx="1435608" cy="786384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 userDrawn="1"/>
        </p:nvSpPr>
        <p:spPr>
          <a:xfrm>
            <a:off x="446804" y="4725762"/>
            <a:ext cx="6400800" cy="154598"/>
          </a:xfrm>
          <a:prstGeom prst="rect">
            <a:avLst/>
          </a:prstGeom>
        </p:spPr>
        <p:txBody>
          <a:bodyPr vert="horz" lIns="91435" tIns="45718" rIns="91435" bIns="45718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i="1" dirty="0" smtClean="0">
                <a:solidFill>
                  <a:schemeClr val="tx1"/>
                </a:solidFill>
                <a:latin typeface="Verdana"/>
                <a:cs typeface="Verdana"/>
              </a:rPr>
              <a:t>© 2016 BD. BD, the BD Logo and all other trademarks are property of Becton, Dickinson and Company. </a:t>
            </a:r>
            <a:endParaRPr lang="en-US" sz="800" i="1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4620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4613905"/>
            <a:ext cx="520390" cy="4491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8C8C8E"/>
                </a:solidFill>
                <a:latin typeface="Verdana"/>
                <a:cs typeface="Verdana"/>
              </a:defRPr>
            </a:lvl1pPr>
          </a:lstStyle>
          <a:p>
            <a:fld id="{78EB43C4-7051-7042-93B5-8C0653444B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446804" y="4725762"/>
            <a:ext cx="6400800" cy="154598"/>
          </a:xfrm>
          <a:prstGeom prst="rect">
            <a:avLst/>
          </a:prstGeom>
        </p:spPr>
        <p:txBody>
          <a:bodyPr vert="horz" lIns="91435" tIns="45718" rIns="91435" bIns="45718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i="1" dirty="0" smtClean="0">
                <a:solidFill>
                  <a:schemeClr val="tx1"/>
                </a:solidFill>
                <a:latin typeface="Verdana"/>
                <a:cs typeface="Verdana"/>
              </a:rPr>
              <a:t>© 2016 BD. BD, the BD Logo and all other trademarks are property of Becton, Dickinson and Company. </a:t>
            </a:r>
            <a:endParaRPr lang="en-US" sz="800" i="1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pic>
        <p:nvPicPr>
          <p:cNvPr id="8" name="Picture 7" descr="bd_3_rgb_lbg_1_0.pn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475" y="4360792"/>
            <a:ext cx="1435608" cy="78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327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730" r:id="rId2"/>
    <p:sldLayoutId id="2147483737" r:id="rId3"/>
    <p:sldLayoutId id="2147483649" r:id="rId4"/>
    <p:sldLayoutId id="2147483685" r:id="rId5"/>
    <p:sldLayoutId id="2147483760" r:id="rId6"/>
    <p:sldLayoutId id="2147483761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5048467"/>
            <a:ext cx="79730" cy="896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 baseline="30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78EB43C4-7051-7042-93B5-8C0653444B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1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8" r:id="rId3"/>
    <p:sldLayoutId id="2147483735" r:id="rId4"/>
    <p:sldLayoutId id="214748373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5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4617190"/>
            <a:ext cx="520390" cy="4491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78EB43C4-7051-7042-93B5-8C0653444BA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bd_1bw_rgb_dbg_2_25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4413" y="2052549"/>
            <a:ext cx="2425118" cy="1319045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 userDrawn="1"/>
        </p:nvSpPr>
        <p:spPr>
          <a:xfrm>
            <a:off x="446804" y="4725762"/>
            <a:ext cx="6400800" cy="154598"/>
          </a:xfrm>
          <a:prstGeom prst="rect">
            <a:avLst/>
          </a:prstGeom>
        </p:spPr>
        <p:txBody>
          <a:bodyPr vert="horz" lIns="91435" tIns="45718" rIns="91435" bIns="45718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i="1" dirty="0" smtClean="0">
                <a:solidFill>
                  <a:schemeClr val="bg1"/>
                </a:solidFill>
                <a:latin typeface="Verdana"/>
                <a:cs typeface="Verdana"/>
              </a:rPr>
              <a:t>© 2016 BD. BD, the BD Logo and all other trademarks are property of Becton, Dickinson and Company. </a:t>
            </a:r>
            <a:endParaRPr lang="en-US" sz="800" i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99714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5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4617190"/>
            <a:ext cx="520390" cy="4491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78EB43C4-7051-7042-93B5-8C0653444BA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bd_1bw_rgb_dbg_1_0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9938" y="4380038"/>
            <a:ext cx="1435608" cy="786384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 userDrawn="1"/>
        </p:nvSpPr>
        <p:spPr>
          <a:xfrm>
            <a:off x="446804" y="4725762"/>
            <a:ext cx="6400800" cy="154598"/>
          </a:xfrm>
          <a:prstGeom prst="rect">
            <a:avLst/>
          </a:prstGeom>
        </p:spPr>
        <p:txBody>
          <a:bodyPr vert="horz" lIns="91435" tIns="45718" rIns="91435" bIns="45718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i="1" dirty="0" smtClean="0">
                <a:solidFill>
                  <a:srgbClr val="FFFFFF"/>
                </a:solidFill>
                <a:latin typeface="Verdana"/>
                <a:cs typeface="Verdana"/>
              </a:rPr>
              <a:t>© 2016 BD. BD, the BD Logo and all other trademarks are property of Becton, Dickinson and Company. </a:t>
            </a:r>
            <a:endParaRPr lang="en-US" sz="800" i="1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99681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17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5048467"/>
            <a:ext cx="79730" cy="896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 baseline="30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78EB43C4-7051-7042-93B5-8C0653444B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8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45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59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www.whonet.org/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600" dirty="0" smtClean="0"/>
              <a:t>BD EpiCenter</a:t>
            </a:r>
            <a:r>
              <a:rPr lang="en-US" altLang="en-US" sz="3600" b="1" dirty="0" smtClean="0">
                <a:solidFill>
                  <a:schemeClr val="hlink"/>
                </a:solidFill>
                <a:cs typeface="Arial" pitchFamily="34" charset="0"/>
              </a:rPr>
              <a:t>™</a:t>
            </a: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 smtClean="0"/>
              <a:t>W</a:t>
            </a:r>
            <a:r>
              <a:rPr lang="en-US" sz="3600" dirty="0" smtClean="0"/>
              <a:t>HONET Integration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2"/>
          </p:nvPr>
        </p:nvSpPr>
        <p:spPr>
          <a:xfrm>
            <a:off x="1197864" y="2638313"/>
            <a:ext cx="3709802" cy="1881300"/>
          </a:xfrm>
        </p:spPr>
        <p:txBody>
          <a:bodyPr/>
          <a:lstStyle/>
          <a:p>
            <a:r>
              <a:rPr lang="en-US" sz="1400" b="1" dirty="0" err="1" smtClean="0"/>
              <a:t>Gurel</a:t>
            </a:r>
            <a:r>
              <a:rPr lang="en-US" sz="1400" b="1" dirty="0" smtClean="0"/>
              <a:t> SAHIN</a:t>
            </a:r>
          </a:p>
          <a:p>
            <a:r>
              <a:rPr lang="en-US" sz="1400" dirty="0" smtClean="0"/>
              <a:t>EMA DMS &amp; Instrument Expert</a:t>
            </a:r>
          </a:p>
          <a:p>
            <a:r>
              <a:rPr lang="en-US" sz="1400" dirty="0" smtClean="0"/>
              <a:t>BD Diagnostics</a:t>
            </a:r>
          </a:p>
          <a:p>
            <a:r>
              <a:rPr lang="en-US" sz="1400" dirty="0" smtClean="0"/>
              <a:t>gurel.sahin@bd.com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-1" y="4753241"/>
            <a:ext cx="438307" cy="384921"/>
          </a:xfrm>
        </p:spPr>
        <p:txBody>
          <a:bodyPr/>
          <a:lstStyle/>
          <a:p>
            <a:fld id="{78EB43C4-7051-7042-93B5-8C0653444BA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0" y="2638313"/>
            <a:ext cx="3709802" cy="18813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 baseline="0">
                <a:solidFill>
                  <a:srgbClr val="414042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/>
              <a:t>Jens Thomsen MD MPH</a:t>
            </a:r>
          </a:p>
          <a:p>
            <a:r>
              <a:rPr lang="en-US" sz="1400" dirty="0" smtClean="0"/>
              <a:t>Chair, UAE Sub-Committee for AMR Surveillance</a:t>
            </a:r>
          </a:p>
          <a:p>
            <a:r>
              <a:rPr lang="en-US" sz="1400" dirty="0" smtClean="0"/>
              <a:t>Abu Dhabi Public Health Center</a:t>
            </a:r>
          </a:p>
          <a:p>
            <a:r>
              <a:rPr lang="en-US" sz="1400" dirty="0" smtClean="0"/>
              <a:t>Dept. of Health Abu Dhabi, UAE</a:t>
            </a:r>
          </a:p>
          <a:p>
            <a:r>
              <a:rPr lang="en-US" sz="1400" dirty="0" smtClean="0"/>
              <a:t>jthomsen@doh.gov.ae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7307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B43C4-7051-7042-93B5-8C0653444BA6}" type="slidenum">
              <a:rPr lang="en-US" sz="1100" b="1" smtClean="0"/>
              <a:pPr/>
              <a:t>10</a:t>
            </a:fld>
            <a:endParaRPr lang="en-US" sz="1100" b="1" dirty="0"/>
          </a:p>
        </p:txBody>
      </p:sp>
      <p:sp>
        <p:nvSpPr>
          <p:cNvPr id="8" name="Rectangle 7"/>
          <p:cNvSpPr/>
          <p:nvPr/>
        </p:nvSpPr>
        <p:spPr>
          <a:xfrm>
            <a:off x="472541" y="982553"/>
            <a:ext cx="8219021" cy="306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ts val="800"/>
              </a:spcAft>
              <a:buFontTx/>
              <a:buChar char="-"/>
            </a:pPr>
            <a:r>
              <a:rPr lang="en-US" sz="2000" dirty="0" smtClean="0">
                <a:latin typeface="Verdana"/>
                <a:cs typeface="Verdana"/>
              </a:rPr>
              <a:t>When the print preview screen has appeared, press the</a:t>
            </a:r>
          </a:p>
          <a:p>
            <a:pPr marL="800100" lvl="1" indent="-34290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Verdana"/>
                <a:cs typeface="Verdana"/>
              </a:rPr>
              <a:t>“Export” button</a:t>
            </a:r>
          </a:p>
          <a:p>
            <a:pPr lvl="1">
              <a:spcBef>
                <a:spcPct val="20000"/>
              </a:spcBef>
              <a:spcAft>
                <a:spcPts val="800"/>
              </a:spcAft>
            </a:pPr>
            <a:r>
              <a:rPr lang="en-US" sz="2000" dirty="0" smtClean="0">
                <a:latin typeface="Verdana"/>
                <a:cs typeface="Verdana"/>
              </a:rPr>
              <a:t>located on top and then select the option to export data to </a:t>
            </a:r>
          </a:p>
          <a:p>
            <a:pPr marL="800100" lvl="1" indent="-34290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Verdana"/>
                <a:cs typeface="Verdana"/>
              </a:rPr>
              <a:t>“Tab separated text file”</a:t>
            </a:r>
          </a:p>
          <a:p>
            <a:pPr marL="342900" indent="-342900">
              <a:spcBef>
                <a:spcPct val="20000"/>
              </a:spcBef>
              <a:spcAft>
                <a:spcPts val="800"/>
              </a:spcAft>
              <a:buFontTx/>
              <a:buChar char="-"/>
            </a:pPr>
            <a:r>
              <a:rPr lang="en-US" sz="2000" dirty="0" smtClean="0">
                <a:latin typeface="Verdana"/>
                <a:cs typeface="Verdana"/>
              </a:rPr>
              <a:t>File name and export file location will be suggested but could be modified before saving </a:t>
            </a:r>
          </a:p>
          <a:p>
            <a:pPr marL="342900" indent="-342900">
              <a:spcBef>
                <a:spcPct val="20000"/>
              </a:spcBef>
              <a:spcAft>
                <a:spcPts val="800"/>
              </a:spcAft>
              <a:buFontTx/>
              <a:buChar char="-"/>
            </a:pPr>
            <a:r>
              <a:rPr lang="en-US" sz="2000" dirty="0" smtClean="0">
                <a:latin typeface="Verdana"/>
                <a:cs typeface="Verdana"/>
                <a:sym typeface="Wingdings" panose="05000000000000000000" pitchFamily="2" charset="2"/>
              </a:rPr>
              <a:t>Press “Save”</a:t>
            </a:r>
            <a:endParaRPr lang="en-US" sz="1600" dirty="0">
              <a:latin typeface="Verdana"/>
              <a:cs typeface="Verdana"/>
              <a:sym typeface="Wingdings" panose="05000000000000000000" pitchFamily="2" charset="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636" y="1452349"/>
            <a:ext cx="463232" cy="395110"/>
          </a:xfrm>
          <a:prstGeom prst="rect">
            <a:avLst/>
          </a:prstGeom>
        </p:spPr>
      </p:pic>
      <p:sp>
        <p:nvSpPr>
          <p:cNvPr id="10" name="Title 4"/>
          <p:cNvSpPr txBox="1">
            <a:spLocks/>
          </p:cNvSpPr>
          <p:nvPr/>
        </p:nvSpPr>
        <p:spPr>
          <a:xfrm>
            <a:off x="457200" y="110266"/>
            <a:ext cx="8534400" cy="766556"/>
          </a:xfrm>
          <a:prstGeom prst="rect">
            <a:avLst/>
          </a:prstGeom>
        </p:spPr>
        <p:txBody>
          <a:bodyPr vert="horz" anchor="ctr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Verdana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Step 2: </a:t>
            </a:r>
            <a:r>
              <a:rPr lang="en-US" sz="3200" b="1" dirty="0" smtClean="0"/>
              <a:t>Generate</a:t>
            </a:r>
            <a:r>
              <a:rPr lang="en-US" sz="3200" dirty="0" smtClean="0"/>
              <a:t> a Data File for Export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1529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B43C4-7051-7042-93B5-8C0653444BA6}" type="slidenum">
              <a:rPr lang="en-US" sz="1200" b="1" smtClean="0"/>
              <a:pPr/>
              <a:t>11</a:t>
            </a:fld>
            <a:endParaRPr lang="en-US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32" t="13949" r="17223" b="10279"/>
          <a:stretch/>
        </p:blipFill>
        <p:spPr>
          <a:xfrm>
            <a:off x="2060531" y="1039661"/>
            <a:ext cx="5029200" cy="3373244"/>
          </a:xfrm>
          <a:prstGeom prst="rect">
            <a:avLst/>
          </a:prstGeom>
        </p:spPr>
      </p:pic>
      <p:sp>
        <p:nvSpPr>
          <p:cNvPr id="10" name="Title 4"/>
          <p:cNvSpPr txBox="1">
            <a:spLocks/>
          </p:cNvSpPr>
          <p:nvPr/>
        </p:nvSpPr>
        <p:spPr>
          <a:xfrm>
            <a:off x="457200" y="110266"/>
            <a:ext cx="8534400" cy="766556"/>
          </a:xfrm>
          <a:prstGeom prst="rect">
            <a:avLst/>
          </a:prstGeom>
        </p:spPr>
        <p:txBody>
          <a:bodyPr vert="horz" anchor="ctr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Verdana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Step 2: </a:t>
            </a:r>
            <a:r>
              <a:rPr lang="en-US" sz="3200" b="1" dirty="0" smtClean="0"/>
              <a:t>Generate</a:t>
            </a:r>
            <a:r>
              <a:rPr lang="en-US" sz="3200" dirty="0" smtClean="0"/>
              <a:t> a Data File for Export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8787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Arrow 8"/>
          <p:cNvSpPr/>
          <p:nvPr/>
        </p:nvSpPr>
        <p:spPr>
          <a:xfrm>
            <a:off x="2930459" y="3131965"/>
            <a:ext cx="698164" cy="585242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smtClean="0">
              <a:solidFill>
                <a:schemeClr val="lt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B43C4-7051-7042-93B5-8C0653444BA6}" type="slidenum">
              <a:rPr lang="en-US" sz="1200" b="1" smtClean="0"/>
              <a:pPr/>
              <a:t>12</a:t>
            </a:fld>
            <a:endParaRPr lang="en-US" sz="1200" b="1" dirty="0"/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375781" y="110266"/>
            <a:ext cx="8534400" cy="766556"/>
          </a:xfrm>
          <a:prstGeom prst="rect">
            <a:avLst/>
          </a:prstGeom>
        </p:spPr>
        <p:txBody>
          <a:bodyPr vert="horz" anchor="ctr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Verdana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Step 3: </a:t>
            </a:r>
            <a:r>
              <a:rPr lang="en-US" sz="2800" b="1" dirty="0" smtClean="0"/>
              <a:t>Copy</a:t>
            </a:r>
            <a:r>
              <a:rPr lang="en-US" sz="2800" dirty="0" smtClean="0"/>
              <a:t> the Data File to the WHONET PC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1" t="13881" r="4946" b="8920"/>
          <a:stretch/>
        </p:blipFill>
        <p:spPr>
          <a:xfrm flipH="1">
            <a:off x="3876803" y="2913694"/>
            <a:ext cx="1415444" cy="111213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72541" y="982553"/>
            <a:ext cx="7961677" cy="1179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ts val="800"/>
              </a:spcAft>
              <a:buFontTx/>
              <a:buChar char="-"/>
            </a:pPr>
            <a:r>
              <a:rPr lang="en-US" sz="2000" dirty="0" smtClean="0">
                <a:latin typeface="Verdana"/>
                <a:cs typeface="Verdana"/>
              </a:rPr>
              <a:t>Copy the data file onto a USB stick, then go to the WHONET computer, and save the data file into the folder:</a:t>
            </a:r>
          </a:p>
          <a:p>
            <a:pPr>
              <a:spcBef>
                <a:spcPct val="20000"/>
              </a:spcBef>
              <a:spcAft>
                <a:spcPts val="800"/>
              </a:spcAft>
            </a:pPr>
            <a:r>
              <a:rPr lang="en-US" sz="2000" b="1" dirty="0" smtClean="0">
                <a:latin typeface="Verdana"/>
                <a:cs typeface="Verdana"/>
              </a:rPr>
              <a:t>	C:\\WHONET\data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0391" y="4427538"/>
            <a:ext cx="8471210" cy="635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smtClean="0">
              <a:solidFill>
                <a:schemeClr val="lt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012493" y="2431665"/>
            <a:ext cx="2507039" cy="1683372"/>
            <a:chOff x="2643959" y="895545"/>
            <a:chExt cx="4201618" cy="2856322"/>
          </a:xfrm>
        </p:grpSpPr>
        <p:pic>
          <p:nvPicPr>
            <p:cNvPr id="8" name="Grafik 12">
              <a:extLst>
                <a:ext uri="{FF2B5EF4-FFF2-40B4-BE49-F238E27FC236}">
                  <a16:creationId xmlns="" xmlns:a16="http://schemas.microsoft.com/office/drawing/2014/main" id="{B4C3C84E-E579-4CBA-A730-570FA61C7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3959" y="895545"/>
              <a:ext cx="4201618" cy="285632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78469" y="1058384"/>
              <a:ext cx="2928178" cy="1860181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2" t="4691" r="28287" b="6213"/>
          <a:stretch/>
        </p:blipFill>
        <p:spPr>
          <a:xfrm>
            <a:off x="893727" y="2373682"/>
            <a:ext cx="1855736" cy="184891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95691" y="4269435"/>
            <a:ext cx="2416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BD EpiCenter Computer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236655" y="4269435"/>
            <a:ext cx="2056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WHONET Computer</a:t>
            </a:r>
            <a:endParaRPr lang="en-GB" dirty="0"/>
          </a:p>
        </p:txBody>
      </p:sp>
      <p:sp>
        <p:nvSpPr>
          <p:cNvPr id="11" name="Right Arrow 10"/>
          <p:cNvSpPr/>
          <p:nvPr/>
        </p:nvSpPr>
        <p:spPr>
          <a:xfrm>
            <a:off x="5375535" y="3131965"/>
            <a:ext cx="698164" cy="585242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smtClean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07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B43C4-7051-7042-93B5-8C0653444BA6}" type="slidenum">
              <a:rPr lang="en-US" sz="1200" b="1" smtClean="0"/>
              <a:pPr/>
              <a:t>13</a:t>
            </a:fld>
            <a:endParaRPr lang="en-US" sz="1200" b="1" dirty="0"/>
          </a:p>
        </p:txBody>
      </p:sp>
      <p:sp>
        <p:nvSpPr>
          <p:cNvPr id="8" name="Rectangle 7"/>
          <p:cNvSpPr/>
          <p:nvPr/>
        </p:nvSpPr>
        <p:spPr>
          <a:xfrm>
            <a:off x="472542" y="982553"/>
            <a:ext cx="3523261" cy="2267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ts val="800"/>
              </a:spcAft>
            </a:pPr>
            <a:r>
              <a:rPr lang="en-US" sz="2000" u="sng" dirty="0" smtClean="0">
                <a:latin typeface="Verdana"/>
                <a:cs typeface="Verdana"/>
              </a:rPr>
              <a:t>STEP 3A:</a:t>
            </a:r>
            <a:r>
              <a:rPr lang="en-US" sz="2000" dirty="0" smtClean="0">
                <a:latin typeface="Verdana"/>
                <a:cs typeface="Verdana"/>
              </a:rPr>
              <a:t> </a:t>
            </a:r>
            <a:r>
              <a:rPr lang="en-US" sz="2000" b="1" dirty="0" smtClean="0">
                <a:latin typeface="Verdana"/>
                <a:cs typeface="Verdana"/>
              </a:rPr>
              <a:t>Setting up</a:t>
            </a:r>
            <a:r>
              <a:rPr lang="en-US" sz="2000" dirty="0" smtClean="0">
                <a:latin typeface="Verdana"/>
                <a:cs typeface="Verdana"/>
              </a:rPr>
              <a:t> the data conversion </a:t>
            </a:r>
            <a:br>
              <a:rPr lang="en-US" sz="2000" dirty="0" smtClean="0">
                <a:latin typeface="Verdana"/>
                <a:cs typeface="Verdana"/>
              </a:rPr>
            </a:br>
            <a:r>
              <a:rPr lang="en-US" sz="2000" dirty="0" smtClean="0">
                <a:latin typeface="Verdana"/>
                <a:cs typeface="Verdana"/>
              </a:rPr>
              <a:t>(one time only):</a:t>
            </a:r>
          </a:p>
          <a:p>
            <a:pPr marL="342900" indent="-342900">
              <a:spcBef>
                <a:spcPct val="20000"/>
              </a:spcBef>
              <a:spcAft>
                <a:spcPts val="800"/>
              </a:spcAft>
              <a:buFontTx/>
              <a:buChar char="-"/>
            </a:pPr>
            <a:r>
              <a:rPr lang="en-US" sz="2000" dirty="0" smtClean="0">
                <a:latin typeface="Verdana"/>
                <a:cs typeface="Verdana"/>
              </a:rPr>
              <a:t>Open BacLink and press:</a:t>
            </a:r>
          </a:p>
          <a:p>
            <a:pPr marL="342900" indent="-34290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Verdana"/>
                <a:cs typeface="Verdana"/>
              </a:rPr>
              <a:t>“New format”</a:t>
            </a: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457200" y="110266"/>
            <a:ext cx="8534400" cy="766556"/>
          </a:xfrm>
          <a:prstGeom prst="rect">
            <a:avLst/>
          </a:prstGeom>
        </p:spPr>
        <p:txBody>
          <a:bodyPr vert="horz" anchor="ctr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Verdana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Step 3: </a:t>
            </a:r>
            <a:r>
              <a:rPr lang="en-US" sz="3200" b="1" dirty="0" smtClean="0"/>
              <a:t>Convert</a:t>
            </a:r>
            <a:r>
              <a:rPr lang="en-US" sz="3200" dirty="0" smtClean="0"/>
              <a:t> the File with BacLink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694" y="982552"/>
            <a:ext cx="4736470" cy="343897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20391" y="4427538"/>
            <a:ext cx="8471210" cy="635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smtClean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8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B43C4-7051-7042-93B5-8C0653444BA6}" type="slidenum">
              <a:rPr lang="en-US" sz="1200" b="1" smtClean="0"/>
              <a:pPr/>
              <a:t>14</a:t>
            </a:fld>
            <a:endParaRPr lang="en-US" sz="1200" b="1" dirty="0"/>
          </a:p>
        </p:txBody>
      </p:sp>
      <p:sp>
        <p:nvSpPr>
          <p:cNvPr id="8" name="Rectangle 7"/>
          <p:cNvSpPr/>
          <p:nvPr/>
        </p:nvSpPr>
        <p:spPr>
          <a:xfrm>
            <a:off x="472542" y="982553"/>
            <a:ext cx="4099458" cy="2759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ts val="800"/>
              </a:spcAft>
              <a:buFontTx/>
              <a:buChar char="-"/>
            </a:pPr>
            <a:r>
              <a:rPr lang="en-US" sz="2000" dirty="0" smtClean="0">
                <a:latin typeface="Verdana"/>
                <a:cs typeface="Verdana"/>
              </a:rPr>
              <a:t>Enter basic information:</a:t>
            </a:r>
          </a:p>
          <a:p>
            <a:pPr marL="800100" lvl="1" indent="-34290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Verdana"/>
                <a:cs typeface="Verdana"/>
              </a:rPr>
              <a:t>Country name</a:t>
            </a:r>
          </a:p>
          <a:p>
            <a:pPr marL="800100" lvl="1" indent="-34290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Verdana"/>
                <a:cs typeface="Verdana"/>
              </a:rPr>
              <a:t>Lab name (full name)</a:t>
            </a:r>
          </a:p>
          <a:p>
            <a:pPr marL="800100" lvl="1" indent="-34290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Verdana"/>
                <a:cs typeface="Verdana"/>
              </a:rPr>
              <a:t>Lab code (3 digits)</a:t>
            </a:r>
          </a:p>
          <a:p>
            <a:pPr marL="342900" indent="-342900">
              <a:spcBef>
                <a:spcPct val="20000"/>
              </a:spcBef>
              <a:spcAft>
                <a:spcPts val="800"/>
              </a:spcAft>
              <a:buFontTx/>
              <a:buChar char="-"/>
            </a:pPr>
            <a:r>
              <a:rPr lang="en-US" sz="2000" dirty="0" smtClean="0">
                <a:latin typeface="Verdana"/>
                <a:cs typeface="Verdana"/>
              </a:rPr>
              <a:t>Press</a:t>
            </a:r>
          </a:p>
          <a:p>
            <a:pPr marL="800100" lvl="1" indent="-34290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Verdana"/>
                <a:cs typeface="Verdana"/>
              </a:rPr>
              <a:t>“File structure”</a:t>
            </a: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457200" y="110266"/>
            <a:ext cx="8534400" cy="766556"/>
          </a:xfrm>
          <a:prstGeom prst="rect">
            <a:avLst/>
          </a:prstGeom>
        </p:spPr>
        <p:txBody>
          <a:bodyPr vert="horz" anchor="ctr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Verdana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Step 3: </a:t>
            </a:r>
            <a:r>
              <a:rPr lang="en-US" sz="3200" b="1" dirty="0" smtClean="0"/>
              <a:t>Convert</a:t>
            </a:r>
            <a:r>
              <a:rPr lang="en-US" sz="3200" dirty="0" smtClean="0"/>
              <a:t> the File with BacLink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997" y="1020871"/>
            <a:ext cx="4229165" cy="34004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28784" y="2523995"/>
            <a:ext cx="1302706" cy="294361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smtClean="0">
              <a:solidFill>
                <a:schemeClr val="lt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0391" y="4427538"/>
            <a:ext cx="8471210" cy="635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smtClean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34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08553"/>
            <a:ext cx="4348163" cy="317534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B43C4-7051-7042-93B5-8C0653444BA6}" type="slidenum">
              <a:rPr lang="en-US" sz="1200" b="1" smtClean="0"/>
              <a:pPr/>
              <a:t>15</a:t>
            </a:fld>
            <a:endParaRPr lang="en-US" sz="1200" b="1" dirty="0"/>
          </a:p>
        </p:txBody>
      </p:sp>
      <p:sp>
        <p:nvSpPr>
          <p:cNvPr id="8" name="Rectangle 7"/>
          <p:cNvSpPr/>
          <p:nvPr/>
        </p:nvSpPr>
        <p:spPr>
          <a:xfrm>
            <a:off x="472542" y="982553"/>
            <a:ext cx="3924094" cy="2759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ts val="800"/>
              </a:spcAft>
              <a:buFontTx/>
              <a:buChar char="-"/>
            </a:pPr>
            <a:r>
              <a:rPr lang="en-US" sz="2000" dirty="0" smtClean="0">
                <a:latin typeface="Verdana"/>
                <a:cs typeface="Verdana"/>
              </a:rPr>
              <a:t>For File structure select</a:t>
            </a:r>
          </a:p>
          <a:p>
            <a:pPr marL="800100" lvl="1" indent="-34290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Verdana"/>
                <a:cs typeface="Verdana"/>
              </a:rPr>
              <a:t>“BD EpiCenter”</a:t>
            </a:r>
          </a:p>
          <a:p>
            <a:pPr marL="342900" indent="-342900">
              <a:spcBef>
                <a:spcPct val="20000"/>
              </a:spcBef>
              <a:spcAft>
                <a:spcPts val="800"/>
              </a:spcAft>
              <a:buFontTx/>
              <a:buChar char="-"/>
            </a:pPr>
            <a:endParaRPr lang="en-US" sz="2000" dirty="0" smtClean="0">
              <a:latin typeface="Verdana"/>
              <a:cs typeface="Verdana"/>
            </a:endParaRPr>
          </a:p>
          <a:p>
            <a:pPr marL="342900" indent="-342900">
              <a:spcBef>
                <a:spcPct val="20000"/>
              </a:spcBef>
              <a:spcAft>
                <a:spcPts val="800"/>
              </a:spcAft>
              <a:buFontTx/>
              <a:buChar char="-"/>
            </a:pPr>
            <a:r>
              <a:rPr lang="en-US" sz="2000" dirty="0" smtClean="0">
                <a:latin typeface="Verdana"/>
                <a:cs typeface="Verdana"/>
              </a:rPr>
              <a:t>Press</a:t>
            </a:r>
          </a:p>
          <a:p>
            <a:pPr marL="800100" lvl="1" indent="-34290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Verdana"/>
                <a:cs typeface="Verdana"/>
              </a:rPr>
              <a:t>“OK”, and</a:t>
            </a:r>
          </a:p>
          <a:p>
            <a:pPr marL="800100" lvl="1" indent="-34290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Verdana"/>
                <a:cs typeface="Verdana"/>
              </a:rPr>
              <a:t>“Save”</a:t>
            </a: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457200" y="110266"/>
            <a:ext cx="8534400" cy="766556"/>
          </a:xfrm>
          <a:prstGeom prst="rect">
            <a:avLst/>
          </a:prstGeom>
        </p:spPr>
        <p:txBody>
          <a:bodyPr vert="horz" anchor="ctr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Verdana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Step 3: </a:t>
            </a:r>
            <a:r>
              <a:rPr lang="en-US" sz="3200" b="1" dirty="0" smtClean="0"/>
              <a:t>Convert</a:t>
            </a:r>
            <a:r>
              <a:rPr lang="en-US" sz="3200" dirty="0" smtClean="0"/>
              <a:t> the File with BacLink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520391" y="4427538"/>
            <a:ext cx="8471210" cy="635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smtClean="0">
              <a:solidFill>
                <a:schemeClr val="l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37129" y="1302707"/>
            <a:ext cx="1847589" cy="25937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smtClean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8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B43C4-7051-7042-93B5-8C0653444BA6}" type="slidenum">
              <a:rPr lang="en-US" sz="1200" b="1" smtClean="0"/>
              <a:pPr/>
              <a:t>16</a:t>
            </a:fld>
            <a:endParaRPr lang="en-US" sz="1200" b="1" dirty="0"/>
          </a:p>
        </p:txBody>
      </p:sp>
      <p:sp>
        <p:nvSpPr>
          <p:cNvPr id="8" name="Rectangle 7"/>
          <p:cNvSpPr/>
          <p:nvPr/>
        </p:nvSpPr>
        <p:spPr>
          <a:xfrm>
            <a:off x="472542" y="982553"/>
            <a:ext cx="3924094" cy="2759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ts val="800"/>
              </a:spcAft>
              <a:buFontTx/>
              <a:buChar char="-"/>
            </a:pPr>
            <a:r>
              <a:rPr lang="en-US" sz="2000" dirty="0" smtClean="0">
                <a:latin typeface="Verdana"/>
                <a:cs typeface="Verdana"/>
              </a:rPr>
              <a:t>Select a file name, e.g.</a:t>
            </a:r>
          </a:p>
          <a:p>
            <a:pPr marL="800100" lvl="1" indent="-34290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Verdana"/>
                <a:cs typeface="Verdana"/>
              </a:rPr>
              <a:t>“XYZ Hospital”</a:t>
            </a:r>
          </a:p>
          <a:p>
            <a:pPr marL="342900" indent="-342900">
              <a:spcBef>
                <a:spcPct val="20000"/>
              </a:spcBef>
              <a:spcAft>
                <a:spcPts val="800"/>
              </a:spcAft>
              <a:buFontTx/>
              <a:buChar char="-"/>
            </a:pPr>
            <a:endParaRPr lang="en-US" sz="2000" dirty="0" smtClean="0">
              <a:latin typeface="Verdana"/>
              <a:cs typeface="Verdana"/>
            </a:endParaRPr>
          </a:p>
          <a:p>
            <a:pPr marL="342900" indent="-342900">
              <a:spcBef>
                <a:spcPct val="20000"/>
              </a:spcBef>
              <a:spcAft>
                <a:spcPts val="800"/>
              </a:spcAft>
              <a:buFontTx/>
              <a:buChar char="-"/>
            </a:pPr>
            <a:r>
              <a:rPr lang="en-US" sz="2000" dirty="0" smtClean="0">
                <a:latin typeface="Verdana"/>
                <a:cs typeface="Verdana"/>
              </a:rPr>
              <a:t>Press</a:t>
            </a:r>
          </a:p>
          <a:p>
            <a:pPr marL="800100" lvl="1" indent="-34290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Verdana"/>
                <a:cs typeface="Verdana"/>
              </a:rPr>
              <a:t>“Save”, then press</a:t>
            </a:r>
          </a:p>
          <a:p>
            <a:pPr marL="800100" lvl="1" indent="-34290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Verdana"/>
                <a:cs typeface="Verdana"/>
              </a:rPr>
              <a:t>“Exit”</a:t>
            </a: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457200" y="110266"/>
            <a:ext cx="8534400" cy="766556"/>
          </a:xfrm>
          <a:prstGeom prst="rect">
            <a:avLst/>
          </a:prstGeom>
        </p:spPr>
        <p:txBody>
          <a:bodyPr vert="horz" anchor="ctr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Verdana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Step 3: </a:t>
            </a:r>
            <a:r>
              <a:rPr lang="en-US" sz="3200" b="1" dirty="0" smtClean="0"/>
              <a:t>Convert</a:t>
            </a:r>
            <a:r>
              <a:rPr lang="en-US" sz="3200" dirty="0" smtClean="0"/>
              <a:t> the File with BacLink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982553"/>
            <a:ext cx="4348163" cy="34955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0391" y="4427538"/>
            <a:ext cx="8471210" cy="635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smtClean="0">
              <a:solidFill>
                <a:schemeClr val="lt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31153" y="3742283"/>
            <a:ext cx="1337916" cy="391306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smtClean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16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B43C4-7051-7042-93B5-8C0653444BA6}" type="slidenum">
              <a:rPr lang="en-US" sz="1200" b="1" smtClean="0"/>
              <a:pPr/>
              <a:t>17</a:t>
            </a:fld>
            <a:endParaRPr lang="en-US" sz="1200" b="1" dirty="0"/>
          </a:p>
        </p:txBody>
      </p:sp>
      <p:sp>
        <p:nvSpPr>
          <p:cNvPr id="8" name="Rectangle 7"/>
          <p:cNvSpPr/>
          <p:nvPr/>
        </p:nvSpPr>
        <p:spPr>
          <a:xfrm>
            <a:off x="472542" y="982553"/>
            <a:ext cx="38587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ts val="800"/>
              </a:spcAft>
              <a:buFontTx/>
              <a:buChar char="-"/>
            </a:pPr>
            <a:r>
              <a:rPr lang="en-US" sz="2000" u="sng" dirty="0">
                <a:latin typeface="Verdana"/>
                <a:cs typeface="Verdana"/>
              </a:rPr>
              <a:t>STEP </a:t>
            </a:r>
            <a:r>
              <a:rPr lang="en-US" sz="2000" u="sng" dirty="0" smtClean="0">
                <a:latin typeface="Verdana"/>
                <a:cs typeface="Verdana"/>
              </a:rPr>
              <a:t>3B:</a:t>
            </a:r>
            <a:r>
              <a:rPr lang="en-US" sz="2000" dirty="0" smtClean="0">
                <a:latin typeface="Verdana"/>
                <a:cs typeface="Verdana"/>
              </a:rPr>
              <a:t> </a:t>
            </a:r>
            <a:r>
              <a:rPr lang="en-US" sz="2000" b="1" dirty="0" smtClean="0">
                <a:latin typeface="Verdana"/>
                <a:cs typeface="Verdana"/>
              </a:rPr>
              <a:t>Running</a:t>
            </a:r>
            <a:r>
              <a:rPr lang="en-US" sz="2000" dirty="0" smtClean="0">
                <a:latin typeface="Verdana"/>
                <a:cs typeface="Verdana"/>
              </a:rPr>
              <a:t> </a:t>
            </a:r>
            <a:r>
              <a:rPr lang="en-US" sz="2000" dirty="0">
                <a:latin typeface="Verdana"/>
                <a:cs typeface="Verdana"/>
              </a:rPr>
              <a:t>the data </a:t>
            </a:r>
            <a:r>
              <a:rPr lang="en-US" sz="2000" dirty="0" smtClean="0">
                <a:latin typeface="Verdana"/>
                <a:cs typeface="Verdana"/>
              </a:rPr>
              <a:t>conversion (repeat for each new data file):</a:t>
            </a:r>
            <a:endParaRPr lang="en-US" sz="2000" dirty="0">
              <a:latin typeface="Verdana"/>
              <a:cs typeface="Verdana"/>
            </a:endParaRPr>
          </a:p>
          <a:p>
            <a:pPr marL="342900" indent="-342900">
              <a:spcBef>
                <a:spcPct val="20000"/>
              </a:spcBef>
              <a:spcAft>
                <a:spcPts val="800"/>
              </a:spcAft>
              <a:buFontTx/>
              <a:buChar char="-"/>
            </a:pPr>
            <a:r>
              <a:rPr lang="en-US" sz="2000" dirty="0" smtClean="0">
                <a:latin typeface="Verdana"/>
                <a:cs typeface="Verdana"/>
              </a:rPr>
              <a:t>For “File name”, select the BD EpiCenter data file</a:t>
            </a:r>
          </a:p>
          <a:p>
            <a:pPr marL="342900" indent="-342900">
              <a:spcBef>
                <a:spcPct val="20000"/>
              </a:spcBef>
              <a:spcAft>
                <a:spcPts val="800"/>
              </a:spcAft>
              <a:buFontTx/>
              <a:buChar char="-"/>
            </a:pPr>
            <a:r>
              <a:rPr lang="en-US" sz="2000" dirty="0" smtClean="0">
                <a:latin typeface="Verdana"/>
                <a:cs typeface="Verdana"/>
              </a:rPr>
              <a:t>For “New data file” enter a file name, then press</a:t>
            </a:r>
          </a:p>
          <a:p>
            <a:pPr marL="342900" indent="-34290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Verdana"/>
                <a:cs typeface="Verdana"/>
              </a:rPr>
              <a:t>“Begin conversion”</a:t>
            </a: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457200" y="110266"/>
            <a:ext cx="8534400" cy="766556"/>
          </a:xfrm>
          <a:prstGeom prst="rect">
            <a:avLst/>
          </a:prstGeom>
        </p:spPr>
        <p:txBody>
          <a:bodyPr vert="horz" anchor="ctr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Verdana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Step 3: </a:t>
            </a:r>
            <a:r>
              <a:rPr lang="en-US" sz="3200" b="1" dirty="0" smtClean="0"/>
              <a:t>Convert</a:t>
            </a:r>
            <a:r>
              <a:rPr lang="en-US" sz="3200" dirty="0" smtClean="0"/>
              <a:t> the File with BacLink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538" y="1227551"/>
            <a:ext cx="4371567" cy="319998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20391" y="4427538"/>
            <a:ext cx="8471210" cy="635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smtClean="0">
              <a:solidFill>
                <a:schemeClr val="lt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58496" y="2740201"/>
            <a:ext cx="1337916" cy="209678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smtClean="0">
              <a:solidFill>
                <a:schemeClr val="lt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64759" y="3347566"/>
            <a:ext cx="1337916" cy="209678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smtClean="0">
              <a:solidFill>
                <a:schemeClr val="lt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05466" y="4058020"/>
            <a:ext cx="1047728" cy="257196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smtClean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10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B43C4-7051-7042-93B5-8C0653444BA6}" type="slidenum">
              <a:rPr lang="en-US" sz="1200" b="1" smtClean="0"/>
              <a:pPr/>
              <a:t>18</a:t>
            </a:fld>
            <a:endParaRPr lang="en-US" sz="1200" b="1" dirty="0"/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457200" y="110266"/>
            <a:ext cx="8534400" cy="766556"/>
          </a:xfrm>
          <a:prstGeom prst="rect">
            <a:avLst/>
          </a:prstGeom>
        </p:spPr>
        <p:txBody>
          <a:bodyPr vert="horz" anchor="ctr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Verdana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Step 3: </a:t>
            </a:r>
            <a:r>
              <a:rPr lang="en-US" sz="3200" b="1" dirty="0" smtClean="0"/>
              <a:t>Convert</a:t>
            </a:r>
            <a:r>
              <a:rPr lang="en-US" sz="3200" dirty="0" smtClean="0"/>
              <a:t> the File with BacLink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520391" y="4427538"/>
            <a:ext cx="8471210" cy="635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smtClean="0">
              <a:solidFill>
                <a:schemeClr val="l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786" y="1029853"/>
            <a:ext cx="4210377" cy="316383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302960" y="2873927"/>
            <a:ext cx="1644804" cy="13232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smtClean="0">
              <a:solidFill>
                <a:schemeClr val="lt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17574" y="2481446"/>
            <a:ext cx="1644804" cy="13232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smtClean="0">
              <a:solidFill>
                <a:schemeClr val="lt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542" y="982553"/>
            <a:ext cx="4099458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sz="2000" dirty="0" smtClean="0">
                <a:latin typeface="Verdana"/>
                <a:cs typeface="Verdana"/>
              </a:rPr>
              <a:t>BacLink shows the first</a:t>
            </a:r>
            <a:br>
              <a:rPr lang="en-US" sz="2000" dirty="0" smtClean="0">
                <a:latin typeface="Verdana"/>
                <a:cs typeface="Verdana"/>
              </a:rPr>
            </a:br>
            <a:r>
              <a:rPr lang="en-US" sz="2000" dirty="0" smtClean="0">
                <a:latin typeface="Verdana"/>
                <a:cs typeface="Verdana"/>
              </a:rPr>
              <a:t>isolate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sz="2000" dirty="0" smtClean="0">
                <a:latin typeface="Verdana"/>
                <a:cs typeface="Verdana"/>
              </a:rPr>
              <a:t>Check the quality of the </a:t>
            </a:r>
            <a:br>
              <a:rPr lang="en-US" sz="2000" dirty="0" smtClean="0">
                <a:latin typeface="Verdana"/>
                <a:cs typeface="Verdana"/>
              </a:rPr>
            </a:br>
            <a:r>
              <a:rPr lang="en-US" sz="2000" dirty="0" smtClean="0">
                <a:latin typeface="Verdana"/>
                <a:cs typeface="Verdana"/>
              </a:rPr>
              <a:t>data conversion, including</a:t>
            </a:r>
          </a:p>
          <a:p>
            <a:pPr marL="800100" lvl="1" indent="-342900">
              <a:spcAft>
                <a:spcPts val="600"/>
              </a:spcAft>
              <a:buFontTx/>
              <a:buChar char="-"/>
            </a:pPr>
            <a:r>
              <a:rPr lang="en-US" sz="2000" dirty="0" smtClean="0">
                <a:latin typeface="Verdana"/>
                <a:cs typeface="Verdana"/>
              </a:rPr>
              <a:t>Length of fields</a:t>
            </a:r>
          </a:p>
          <a:p>
            <a:pPr marL="800100" lvl="1" indent="-342900">
              <a:spcAft>
                <a:spcPts val="600"/>
              </a:spcAft>
              <a:buFontTx/>
              <a:buChar char="-"/>
            </a:pPr>
            <a:r>
              <a:rPr lang="en-US" sz="2000" dirty="0" smtClean="0">
                <a:latin typeface="Verdana"/>
                <a:cs typeface="Verdana"/>
              </a:rPr>
              <a:t>Date formats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sz="2000" dirty="0" smtClean="0">
                <a:latin typeface="Verdana"/>
                <a:cs typeface="Verdana"/>
              </a:rPr>
              <a:t>If ok, press: “Next” </a:t>
            </a:r>
            <a:br>
              <a:rPr lang="en-US" sz="2000" dirty="0" smtClean="0">
                <a:latin typeface="Verdana"/>
                <a:cs typeface="Verdana"/>
              </a:rPr>
            </a:br>
            <a:r>
              <a:rPr lang="en-US" sz="2000" dirty="0" smtClean="0">
                <a:latin typeface="Verdana"/>
                <a:cs typeface="Verdana"/>
              </a:rPr>
              <a:t>(3 times)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sz="2000" dirty="0" smtClean="0">
                <a:latin typeface="Verdana"/>
                <a:cs typeface="Verdana"/>
              </a:rPr>
              <a:t>Otherwise press “Cancel”, </a:t>
            </a:r>
            <a:br>
              <a:rPr lang="en-US" sz="2000" dirty="0" smtClean="0">
                <a:latin typeface="Verdana"/>
                <a:cs typeface="Verdana"/>
              </a:rPr>
            </a:br>
            <a:r>
              <a:rPr lang="en-US" sz="2000" dirty="0" smtClean="0">
                <a:latin typeface="Verdana"/>
                <a:cs typeface="Verdana"/>
              </a:rPr>
              <a:t>and “Edit format” to modify settings</a:t>
            </a:r>
          </a:p>
        </p:txBody>
      </p:sp>
    </p:spTree>
    <p:extLst>
      <p:ext uri="{BB962C8B-B14F-4D97-AF65-F5344CB8AC3E}">
        <p14:creationId xmlns:p14="http://schemas.microsoft.com/office/powerpoint/2010/main" val="55056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B43C4-7051-7042-93B5-8C0653444BA6}" type="slidenum">
              <a:rPr lang="en-US" sz="1200" b="1" smtClean="0"/>
              <a:pPr/>
              <a:t>19</a:t>
            </a:fld>
            <a:endParaRPr lang="en-US" sz="1200" b="1" dirty="0"/>
          </a:p>
        </p:txBody>
      </p:sp>
      <p:sp>
        <p:nvSpPr>
          <p:cNvPr id="8" name="Rectangle 7"/>
          <p:cNvSpPr/>
          <p:nvPr/>
        </p:nvSpPr>
        <p:spPr>
          <a:xfrm>
            <a:off x="472542" y="982553"/>
            <a:ext cx="4099458" cy="2882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ts val="800"/>
              </a:spcAft>
              <a:buFontTx/>
              <a:buChar char="-"/>
            </a:pPr>
            <a:r>
              <a:rPr lang="en-US" sz="2000" dirty="0" smtClean="0">
                <a:latin typeface="Verdana"/>
                <a:cs typeface="Verdana"/>
              </a:rPr>
              <a:t>BacLink will run through the data file, converting all data to a WHONET database file</a:t>
            </a:r>
          </a:p>
          <a:p>
            <a:pPr marL="342900" indent="-342900">
              <a:spcBef>
                <a:spcPct val="20000"/>
              </a:spcBef>
              <a:spcAft>
                <a:spcPts val="800"/>
              </a:spcAft>
              <a:buFontTx/>
              <a:buChar char="-"/>
            </a:pPr>
            <a:r>
              <a:rPr lang="en-US" sz="2000" dirty="0" smtClean="0">
                <a:latin typeface="Verdana"/>
                <a:cs typeface="Verdana"/>
              </a:rPr>
              <a:t>Check the number of isolates in the data file for plausibility, then click</a:t>
            </a:r>
          </a:p>
          <a:p>
            <a:pPr marL="342900" indent="-34290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Verdana"/>
                <a:cs typeface="Verdana"/>
              </a:rPr>
              <a:t>“OK”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733" y="1291052"/>
            <a:ext cx="3818805" cy="2908623"/>
          </a:xfrm>
          <a:prstGeom prst="rect">
            <a:avLst/>
          </a:prstGeom>
        </p:spPr>
      </p:pic>
      <p:sp>
        <p:nvSpPr>
          <p:cNvPr id="11" name="Title 4"/>
          <p:cNvSpPr txBox="1">
            <a:spLocks/>
          </p:cNvSpPr>
          <p:nvPr/>
        </p:nvSpPr>
        <p:spPr>
          <a:xfrm>
            <a:off x="457200" y="110266"/>
            <a:ext cx="8534400" cy="766556"/>
          </a:xfrm>
          <a:prstGeom prst="rect">
            <a:avLst/>
          </a:prstGeom>
        </p:spPr>
        <p:txBody>
          <a:bodyPr vert="horz" anchor="ctr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Verdana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Step 3: </a:t>
            </a:r>
            <a:r>
              <a:rPr lang="en-US" sz="3200" b="1" dirty="0" smtClean="0"/>
              <a:t>Convert</a:t>
            </a:r>
            <a:r>
              <a:rPr lang="en-US" sz="3200" dirty="0" smtClean="0"/>
              <a:t> the File with BacLink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520391" y="4427538"/>
            <a:ext cx="8471210" cy="635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smtClean="0">
              <a:solidFill>
                <a:schemeClr val="lt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33364" y="3212926"/>
            <a:ext cx="732773" cy="25937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smtClean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82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55730" y="3456159"/>
            <a:ext cx="2835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 Manual microbiology tests</a:t>
            </a:r>
            <a:endParaRPr lang="en-GB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859243"/>
            <a:ext cx="8153400" cy="4057123"/>
          </a:xfrm>
          <a:prstGeom prst="rect">
            <a:avLst/>
          </a:prstGeom>
        </p:spPr>
        <p:txBody>
          <a:bodyPr/>
          <a:lstStyle>
            <a:lvl1pPr indent="0">
              <a:spcBef>
                <a:spcPct val="20000"/>
              </a:spcBef>
              <a:spcAft>
                <a:spcPts val="800"/>
              </a:spcAft>
              <a:buFont typeface="Arial"/>
              <a:buNone/>
              <a:defRPr sz="2000" baseline="0">
                <a:latin typeface="Verdana"/>
                <a:cs typeface="Verdana"/>
              </a:defRPr>
            </a:lvl1pPr>
            <a:lvl2pPr marL="0" lvl="1" indent="0">
              <a:spcBef>
                <a:spcPct val="20000"/>
              </a:spcBef>
              <a:buFont typeface="Arial"/>
              <a:buNone/>
              <a:defRPr sz="1600">
                <a:latin typeface="Verdana"/>
                <a:cs typeface="Verdana"/>
              </a:defRPr>
            </a:lvl2pPr>
            <a:lvl3pPr marL="741363" indent="-228600">
              <a:spcBef>
                <a:spcPct val="20000"/>
              </a:spcBef>
              <a:buFont typeface="Lucida Grande"/>
              <a:buChar char="–"/>
              <a:defRPr sz="1600">
                <a:latin typeface="Verdana"/>
                <a:cs typeface="Verdana"/>
              </a:defRPr>
            </a:lvl3pPr>
            <a:lvl4pPr marL="1147763" indent="-228600">
              <a:spcBef>
                <a:spcPct val="20000"/>
              </a:spcBef>
              <a:buFont typeface="Arial"/>
              <a:buChar char="•"/>
              <a:defRPr sz="1200">
                <a:latin typeface="Verdana"/>
                <a:cs typeface="Verdana"/>
              </a:defRPr>
            </a:lvl4pPr>
            <a:lvl5pPr marL="1600200" indent="-228600">
              <a:spcBef>
                <a:spcPct val="20000"/>
              </a:spcBef>
              <a:buFont typeface="Arial"/>
              <a:buChar char="–"/>
              <a:defRPr sz="1050">
                <a:latin typeface="Verdana"/>
                <a:cs typeface="Verdana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1"/>
            <a:r>
              <a:rPr lang="en-US" altLang="en-US" b="1" dirty="0"/>
              <a:t>Microbiology Data Management Software designed to </a:t>
            </a:r>
          </a:p>
          <a:p>
            <a:pPr lvl="2"/>
            <a:r>
              <a:rPr lang="en-US" altLang="en-US" dirty="0"/>
              <a:t>Improve the microbiology testing process</a:t>
            </a:r>
          </a:p>
          <a:p>
            <a:pPr lvl="2"/>
            <a:r>
              <a:rPr lang="en-US" altLang="en-US" dirty="0"/>
              <a:t>Enhance microbiology result quality</a:t>
            </a:r>
          </a:p>
          <a:p>
            <a:pPr lvl="2"/>
            <a:r>
              <a:rPr lang="en-US" altLang="en-US" dirty="0"/>
              <a:t>Conduct statistical / epidemiological </a:t>
            </a:r>
            <a:r>
              <a:rPr lang="en-US" altLang="en-US" dirty="0" smtClean="0"/>
              <a:t>analysis</a:t>
            </a:r>
          </a:p>
          <a:p>
            <a:pPr lvl="2"/>
            <a:r>
              <a:rPr lang="en-US" altLang="en-US" dirty="0" smtClean="0"/>
              <a:t>Under regulations of CE-IVD (Europe) and FDA (USA)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  <a:p>
            <a:pPr lvl="1"/>
            <a:r>
              <a:rPr lang="en-US" altLang="en-US" b="1" dirty="0"/>
              <a:t>BD </a:t>
            </a:r>
            <a:r>
              <a:rPr lang="en-US" altLang="en-US" b="1" dirty="0" err="1"/>
              <a:t>EpiCenter</a:t>
            </a:r>
            <a:r>
              <a:rPr lang="en-US" altLang="en-US" b="1" dirty="0"/>
              <a:t> Software can be directly interfaced to</a:t>
            </a:r>
          </a:p>
          <a:p>
            <a:pPr lvl="2"/>
            <a:r>
              <a:rPr lang="en-US" altLang="en-US" dirty="0"/>
              <a:t>BD BACTEC™</a:t>
            </a:r>
          </a:p>
          <a:p>
            <a:pPr lvl="2"/>
            <a:r>
              <a:rPr lang="en-US" altLang="en-US" dirty="0"/>
              <a:t>BD MGIT™</a:t>
            </a:r>
          </a:p>
          <a:p>
            <a:pPr lvl="2"/>
            <a:r>
              <a:rPr lang="en-US" altLang="en-US" dirty="0">
                <a:solidFill>
                  <a:srgbClr val="FF0000"/>
                </a:solidFill>
              </a:rPr>
              <a:t>BD </a:t>
            </a:r>
            <a:r>
              <a:rPr lang="en-US" altLang="en-US" dirty="0" smtClean="0">
                <a:solidFill>
                  <a:srgbClr val="FF0000"/>
                </a:solidFill>
              </a:rPr>
              <a:t>Phoenix™ </a:t>
            </a:r>
            <a:endParaRPr lang="en-US" altLang="en-US" dirty="0">
              <a:solidFill>
                <a:srgbClr val="FF0000"/>
              </a:solidFill>
            </a:endParaRPr>
          </a:p>
          <a:p>
            <a:pPr lvl="2"/>
            <a:r>
              <a:rPr lang="tr-TR" altLang="en-US" dirty="0" smtClean="0"/>
              <a:t>BD </a:t>
            </a:r>
            <a:r>
              <a:rPr lang="tr-TR" altLang="en-US" dirty="0"/>
              <a:t>Kiestra</a:t>
            </a:r>
            <a:r>
              <a:rPr lang="en-US" altLang="en-US" dirty="0"/>
              <a:t>™</a:t>
            </a:r>
            <a:endParaRPr lang="tr-TR" altLang="en-US" dirty="0"/>
          </a:p>
          <a:p>
            <a:pPr lvl="2"/>
            <a:r>
              <a:rPr lang="en-US" altLang="en-US" dirty="0"/>
              <a:t>Bruker Biotyper™ </a:t>
            </a:r>
          </a:p>
          <a:p>
            <a:pPr lvl="2"/>
            <a:r>
              <a:rPr lang="en-US" altLang="en-US" dirty="0"/>
              <a:t>and the </a:t>
            </a:r>
            <a:r>
              <a:rPr lang="en-US" altLang="en-US" dirty="0" smtClean="0"/>
              <a:t>HIS &amp; LIS </a:t>
            </a:r>
            <a:r>
              <a:rPr lang="en-US" altLang="en-US" dirty="0"/>
              <a:t>system</a:t>
            </a:r>
          </a:p>
          <a:p>
            <a:pPr lvl="1"/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B43C4-7051-7042-93B5-8C0653444BA6}" type="slidenum">
              <a:rPr lang="en-US" sz="1200" b="1" smtClean="0"/>
              <a:pPr/>
              <a:t>2</a:t>
            </a:fld>
            <a:endParaRPr lang="en-US" sz="1200" b="1" dirty="0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457200" y="110266"/>
            <a:ext cx="7370064" cy="629229"/>
          </a:xfrm>
          <a:prstGeom prst="rect">
            <a:avLst/>
          </a:prstGeom>
        </p:spPr>
        <p:txBody>
          <a:bodyPr vert="horz" anchor="ctr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Verdana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BD </a:t>
            </a:r>
            <a:r>
              <a:rPr lang="en-US" sz="3200" dirty="0" err="1" smtClean="0"/>
              <a:t>EpiCenter</a:t>
            </a:r>
            <a:r>
              <a:rPr lang="en-US" sz="3200" baseline="30000" dirty="0" err="1" smtClean="0"/>
              <a:t>TM</a:t>
            </a:r>
            <a:r>
              <a:rPr lang="en-US" sz="3200" baseline="30000" dirty="0" smtClean="0"/>
              <a:t> </a:t>
            </a:r>
            <a:endParaRPr lang="en-US" sz="3200" baseline="30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849" y="2110805"/>
            <a:ext cx="2390901" cy="230129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372225" y="2195513"/>
            <a:ext cx="1100138" cy="985837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smtClean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97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192F2E7A-D7F3-4DF6-AC5A-C065FCBB0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7259" y="1476984"/>
            <a:ext cx="3812904" cy="2045809"/>
          </a:xfrm>
          <a:prstGeom prst="rect">
            <a:avLst/>
          </a:prstGeom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457200" y="110266"/>
            <a:ext cx="8534400" cy="766556"/>
          </a:xfrm>
          <a:prstGeom prst="rect">
            <a:avLst/>
          </a:prstGeom>
        </p:spPr>
        <p:txBody>
          <a:bodyPr vert="horz" anchor="ctr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Verdana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Step 3: </a:t>
            </a:r>
            <a:r>
              <a:rPr lang="en-US" sz="3200" b="1" dirty="0" smtClean="0"/>
              <a:t>Convert</a:t>
            </a:r>
            <a:r>
              <a:rPr lang="en-US" sz="3200" dirty="0" smtClean="0"/>
              <a:t> the File with BacLink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520391" y="4427538"/>
            <a:ext cx="8471210" cy="635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smtClean="0">
              <a:solidFill>
                <a:schemeClr val="l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88926" y="4716820"/>
            <a:ext cx="551811" cy="273844"/>
          </a:xfrm>
        </p:spPr>
        <p:txBody>
          <a:bodyPr/>
          <a:lstStyle/>
          <a:p>
            <a:pPr algn="l">
              <a:defRPr/>
            </a:pPr>
            <a:fld id="{ED89F8C3-3640-48E0-B968-8BA6BC199657}" type="slidenum">
              <a:rPr lang="en-US" altLang="en-US" sz="1200" b="1"/>
              <a:pPr algn="l">
                <a:defRPr/>
              </a:pPr>
              <a:t>20</a:t>
            </a:fld>
            <a:endParaRPr lang="en-US" alt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7006680" y="2968667"/>
            <a:ext cx="895611" cy="363255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smtClean="0">
              <a:solidFill>
                <a:schemeClr val="lt1"/>
              </a:solidFill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457200" y="1086058"/>
            <a:ext cx="4501375" cy="355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After the first conversion BACLINK might show a window, informing you that not all codes in the data file have been understood, and asking you if you want to review new codes.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all data to be included in the WHONET file you should review the new codes, and as such click on “Yes”.</a:t>
            </a:r>
            <a:endParaRPr lang="en-US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23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1239" y="4716820"/>
            <a:ext cx="399152" cy="273844"/>
          </a:xfrm>
        </p:spPr>
        <p:txBody>
          <a:bodyPr/>
          <a:lstStyle/>
          <a:p>
            <a:pPr algn="l">
              <a:defRPr/>
            </a:pPr>
            <a:fld id="{ED89F8C3-3640-48E0-B968-8BA6BC199657}" type="slidenum">
              <a:rPr lang="en-US" altLang="en-US" sz="1200" b="1"/>
              <a:pPr algn="l">
                <a:defRPr/>
              </a:pPr>
              <a:t>21</a:t>
            </a:fld>
            <a:endParaRPr lang="en-US" altLang="en-US" sz="1200" b="1" dirty="0"/>
          </a:p>
        </p:txBody>
      </p:sp>
      <p:pic>
        <p:nvPicPr>
          <p:cNvPr id="2" name="Grafik 1">
            <a:extLst>
              <a:ext uri="{FF2B5EF4-FFF2-40B4-BE49-F238E27FC236}">
                <a16:creationId xmlns="" xmlns:a16="http://schemas.microsoft.com/office/drawing/2014/main" id="{F9FBE81B-73AA-4516-A29D-F9E41B405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611" y="1312005"/>
            <a:ext cx="3472592" cy="2831316"/>
          </a:xfrm>
          <a:prstGeom prst="rect">
            <a:avLst/>
          </a:prstGeom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457200" y="110266"/>
            <a:ext cx="8534400" cy="766556"/>
          </a:xfrm>
          <a:prstGeom prst="rect">
            <a:avLst/>
          </a:prstGeom>
        </p:spPr>
        <p:txBody>
          <a:bodyPr vert="horz" anchor="ctr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Verdana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Step 3: </a:t>
            </a:r>
            <a:r>
              <a:rPr lang="en-US" sz="3200" b="1" dirty="0" smtClean="0"/>
              <a:t>Convert</a:t>
            </a:r>
            <a:r>
              <a:rPr lang="en-US" sz="3200" dirty="0" smtClean="0"/>
              <a:t> the File with BacLink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520391" y="4427538"/>
            <a:ext cx="8471210" cy="635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smtClean="0">
              <a:solidFill>
                <a:schemeClr val="lt1"/>
              </a:solidFill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372267" y="1027787"/>
            <a:ext cx="4907454" cy="332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the next window BacLink shows the data fields that have unrecognized </a:t>
            </a:r>
            <a:r>
              <a:rPr lang="en-GB" sz="17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codes (here ‘Location’ and ‘Specimen Type’)</a:t>
            </a:r>
            <a:endParaRPr lang="en-GB" sz="17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7175" indent="-257175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Click on </a:t>
            </a:r>
            <a:r>
              <a:rPr lang="en-GB" sz="17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‘Location’ </a:t>
            </a:r>
            <a:r>
              <a:rPr lang="en-GB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then on </a:t>
            </a:r>
            <a:r>
              <a:rPr lang="en-GB" sz="17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‘Define codes’ </a:t>
            </a:r>
            <a:r>
              <a:rPr lang="en-GB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define the unrecognized location codes (3SOUTH, 4 NORTH, 5NORTH, etc</a:t>
            </a:r>
            <a:r>
              <a:rPr lang="en-GB" sz="17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.)</a:t>
            </a:r>
          </a:p>
          <a:p>
            <a:pPr marL="257175" indent="-257175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the same for ‘Specimen type’</a:t>
            </a:r>
          </a:p>
          <a:p>
            <a:pPr marL="257175" indent="-257175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After defining all unrecognized codes, click on ‘Continue’ and ‘Begin conversion’ to run the conversion again</a:t>
            </a:r>
            <a:endParaRPr lang="en-GB" sz="17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82027" y="3820438"/>
            <a:ext cx="858225" cy="22547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smtClean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62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B43C4-7051-7042-93B5-8C0653444BA6}" type="slidenum">
              <a:rPr lang="en-US" sz="1200" b="1" smtClean="0"/>
              <a:pPr/>
              <a:t>22</a:t>
            </a:fld>
            <a:endParaRPr lang="en-US" sz="1200" b="1" dirty="0"/>
          </a:p>
        </p:txBody>
      </p:sp>
      <p:sp>
        <p:nvSpPr>
          <p:cNvPr id="8" name="Rectangle 7"/>
          <p:cNvSpPr/>
          <p:nvPr/>
        </p:nvSpPr>
        <p:spPr>
          <a:xfrm>
            <a:off x="472542" y="982553"/>
            <a:ext cx="4099458" cy="1651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ts val="800"/>
              </a:spcAft>
              <a:buFontTx/>
              <a:buChar char="-"/>
            </a:pPr>
            <a:r>
              <a:rPr lang="en-US" sz="2000" dirty="0" smtClean="0">
                <a:latin typeface="Verdana"/>
                <a:cs typeface="Verdana"/>
              </a:rPr>
              <a:t>Once all codes are defined press</a:t>
            </a:r>
          </a:p>
          <a:p>
            <a:pPr marL="800100" lvl="1" indent="-34290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Verdana"/>
                <a:cs typeface="Verdana"/>
              </a:rPr>
              <a:t>“OK”, and</a:t>
            </a:r>
          </a:p>
          <a:p>
            <a:pPr marL="800100" lvl="1" indent="-34290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Verdana"/>
                <a:cs typeface="Verdana"/>
              </a:rPr>
              <a:t>“Exit”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733" y="1291052"/>
            <a:ext cx="3818805" cy="2908623"/>
          </a:xfrm>
          <a:prstGeom prst="rect">
            <a:avLst/>
          </a:prstGeom>
        </p:spPr>
      </p:pic>
      <p:sp>
        <p:nvSpPr>
          <p:cNvPr id="11" name="Title 4"/>
          <p:cNvSpPr txBox="1">
            <a:spLocks/>
          </p:cNvSpPr>
          <p:nvPr/>
        </p:nvSpPr>
        <p:spPr>
          <a:xfrm>
            <a:off x="457200" y="110266"/>
            <a:ext cx="8534400" cy="766556"/>
          </a:xfrm>
          <a:prstGeom prst="rect">
            <a:avLst/>
          </a:prstGeom>
        </p:spPr>
        <p:txBody>
          <a:bodyPr vert="horz" anchor="ctr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Verdana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Step 3: </a:t>
            </a:r>
            <a:r>
              <a:rPr lang="en-US" sz="3200" b="1" dirty="0" smtClean="0"/>
              <a:t>Convert</a:t>
            </a:r>
            <a:r>
              <a:rPr lang="en-US" sz="3200" dirty="0" smtClean="0"/>
              <a:t> the File with BacLink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520391" y="4427538"/>
            <a:ext cx="8471210" cy="635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smtClean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07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5569" y="4853742"/>
            <a:ext cx="405622" cy="273844"/>
          </a:xfrm>
        </p:spPr>
        <p:txBody>
          <a:bodyPr/>
          <a:lstStyle/>
          <a:p>
            <a:pPr algn="ctr">
              <a:defRPr/>
            </a:pPr>
            <a:fld id="{ED89F8C3-3640-48E0-B968-8BA6BC199657}" type="slidenum">
              <a:rPr lang="en-US" altLang="en-US" sz="1200"/>
              <a:pPr algn="ctr">
                <a:defRPr/>
              </a:pPr>
              <a:t>23</a:t>
            </a:fld>
            <a:endParaRPr lang="en-US" altLang="en-US" sz="1200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697490" y="1217287"/>
            <a:ext cx="3705409" cy="332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 WHONET and </a:t>
            </a:r>
            <a:r>
              <a:rPr lang="en-GB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press </a:t>
            </a:r>
            <a:r>
              <a:rPr lang="en-GB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“Cancel</a:t>
            </a:r>
            <a:r>
              <a:rPr lang="en-GB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endParaRPr lang="en-US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457200" y="110266"/>
            <a:ext cx="8534400" cy="766556"/>
          </a:xfrm>
          <a:prstGeom prst="rect">
            <a:avLst/>
          </a:prstGeom>
        </p:spPr>
        <p:txBody>
          <a:bodyPr vert="horz" anchor="ctr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Verdana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Step 4: </a:t>
            </a:r>
            <a:r>
              <a:rPr lang="en-US" sz="3200" b="1" dirty="0" smtClean="0"/>
              <a:t>Open</a:t>
            </a:r>
            <a:r>
              <a:rPr lang="en-US" sz="3200" dirty="0" smtClean="0"/>
              <a:t> the File with WHONET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520391" y="4427538"/>
            <a:ext cx="8471210" cy="635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smtClean="0">
              <a:solidFill>
                <a:schemeClr val="l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998" y="1298482"/>
            <a:ext cx="4356258" cy="3411304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2C1040D9-0794-4948-8B3F-5564AC449C4B}"/>
              </a:ext>
            </a:extLst>
          </p:cNvPr>
          <p:cNvSpPr/>
          <p:nvPr/>
        </p:nvSpPr>
        <p:spPr>
          <a:xfrm>
            <a:off x="7608168" y="4355275"/>
            <a:ext cx="1223054" cy="2620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Right Arrow 10">
            <a:extLst>
              <a:ext uri="{FF2B5EF4-FFF2-40B4-BE49-F238E27FC236}">
                <a16:creationId xmlns:a16="http://schemas.microsoft.com/office/drawing/2014/main" xmlns="" id="{35D4CB4C-928A-4FA0-AAA1-8220E43CF3C6}"/>
              </a:ext>
            </a:extLst>
          </p:cNvPr>
          <p:cNvSpPr/>
          <p:nvPr/>
        </p:nvSpPr>
        <p:spPr>
          <a:xfrm>
            <a:off x="7299247" y="4381913"/>
            <a:ext cx="203887" cy="2087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264405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5569" y="4853742"/>
            <a:ext cx="405622" cy="273844"/>
          </a:xfrm>
        </p:spPr>
        <p:txBody>
          <a:bodyPr/>
          <a:lstStyle/>
          <a:p>
            <a:pPr algn="ctr">
              <a:defRPr/>
            </a:pPr>
            <a:fld id="{ED89F8C3-3640-48E0-B968-8BA6BC199657}" type="slidenum">
              <a:rPr lang="en-US" altLang="en-US" sz="1200"/>
              <a:pPr algn="ctr">
                <a:defRPr/>
              </a:pPr>
              <a:t>24</a:t>
            </a:fld>
            <a:endParaRPr lang="en-US" altLang="en-US" sz="1200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697490" y="1217287"/>
            <a:ext cx="3705409" cy="332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Click on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“File</a:t>
            </a:r>
            <a:r>
              <a:rPr lang="en-GB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and </a:t>
            </a:r>
            <a:r>
              <a:rPr lang="en-GB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then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“Create </a:t>
            </a:r>
            <a:r>
              <a:rPr lang="en-GB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laboratory from a data file”</a:t>
            </a:r>
            <a:endParaRPr lang="en-US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CA742381-72C4-4774-B417-814E7A92B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366" y="1686666"/>
            <a:ext cx="2716392" cy="29521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2C1040D9-0794-4948-8B3F-5564AC449C4B}"/>
              </a:ext>
            </a:extLst>
          </p:cNvPr>
          <p:cNvSpPr/>
          <p:nvPr/>
        </p:nvSpPr>
        <p:spPr>
          <a:xfrm>
            <a:off x="6253997" y="2565280"/>
            <a:ext cx="2296783" cy="2620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Right Arrow 10">
            <a:extLst>
              <a:ext uri="{FF2B5EF4-FFF2-40B4-BE49-F238E27FC236}">
                <a16:creationId xmlns:a16="http://schemas.microsoft.com/office/drawing/2014/main" xmlns="" id="{35D4CB4C-928A-4FA0-AAA1-8220E43CF3C6}"/>
              </a:ext>
            </a:extLst>
          </p:cNvPr>
          <p:cNvSpPr/>
          <p:nvPr/>
        </p:nvSpPr>
        <p:spPr>
          <a:xfrm>
            <a:off x="5822826" y="2586591"/>
            <a:ext cx="203887" cy="2087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457200" y="110266"/>
            <a:ext cx="8534400" cy="766556"/>
          </a:xfrm>
          <a:prstGeom prst="rect">
            <a:avLst/>
          </a:prstGeom>
        </p:spPr>
        <p:txBody>
          <a:bodyPr vert="horz" anchor="ctr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Verdana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Step 4: </a:t>
            </a:r>
            <a:r>
              <a:rPr lang="en-US" sz="3200" b="1" dirty="0" smtClean="0"/>
              <a:t>Open</a:t>
            </a:r>
            <a:r>
              <a:rPr lang="en-US" sz="3200" dirty="0" smtClean="0"/>
              <a:t> the File with WHONET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520391" y="4427538"/>
            <a:ext cx="8471210" cy="635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smtClean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51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5569" y="4853742"/>
            <a:ext cx="405622" cy="273844"/>
          </a:xfrm>
        </p:spPr>
        <p:txBody>
          <a:bodyPr/>
          <a:lstStyle/>
          <a:p>
            <a:pPr algn="ctr">
              <a:defRPr/>
            </a:pPr>
            <a:fld id="{ED89F8C3-3640-48E0-B968-8BA6BC199657}" type="slidenum">
              <a:rPr lang="en-US" altLang="en-US" sz="1200"/>
              <a:pPr algn="ctr">
                <a:defRPr/>
              </a:pPr>
              <a:t>25</a:t>
            </a:fld>
            <a:endParaRPr lang="en-US" altLang="en-US" sz="1200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520391" y="1195261"/>
            <a:ext cx="3946162" cy="2991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Enter “United Arab Emirates” for country, or as applicable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Enter Laboratory name and three digit code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Click on “Data files” and select the newly created WHONET </a:t>
            </a:r>
            <a:r>
              <a:rPr lang="en-GB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file</a:t>
            </a:r>
            <a:endParaRPr lang="en-GB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Click on “OK”</a:t>
            </a:r>
            <a:endParaRPr lang="en-US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EE15BA23-C53E-41D1-9A34-E279C8348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553" y="1493690"/>
            <a:ext cx="4319869" cy="1976019"/>
          </a:xfrm>
          <a:prstGeom prst="rect">
            <a:avLst/>
          </a:prstGeom>
        </p:spPr>
      </p:pic>
      <p:sp>
        <p:nvSpPr>
          <p:cNvPr id="13" name="Title 4"/>
          <p:cNvSpPr txBox="1">
            <a:spLocks/>
          </p:cNvSpPr>
          <p:nvPr/>
        </p:nvSpPr>
        <p:spPr>
          <a:xfrm>
            <a:off x="457200" y="110266"/>
            <a:ext cx="8534400" cy="766556"/>
          </a:xfrm>
          <a:prstGeom prst="rect">
            <a:avLst/>
          </a:prstGeom>
        </p:spPr>
        <p:txBody>
          <a:bodyPr vert="horz" anchor="ctr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Verdana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Step 4: </a:t>
            </a:r>
            <a:r>
              <a:rPr lang="en-US" sz="3200" b="1" dirty="0" smtClean="0"/>
              <a:t>Open</a:t>
            </a:r>
            <a:r>
              <a:rPr lang="en-US" sz="3200" dirty="0" smtClean="0"/>
              <a:t> the File with WHONET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520391" y="4427538"/>
            <a:ext cx="8471210" cy="635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smtClean="0">
              <a:solidFill>
                <a:schemeClr val="lt1"/>
              </a:solidFill>
            </a:endParaRPr>
          </a:p>
        </p:txBody>
      </p:sp>
      <p:sp>
        <p:nvSpPr>
          <p:cNvPr id="15" name="Rechteck 4">
            <a:extLst>
              <a:ext uri="{FF2B5EF4-FFF2-40B4-BE49-F238E27FC236}">
                <a16:creationId xmlns:a16="http://schemas.microsoft.com/office/drawing/2014/main" xmlns="" id="{2C1040D9-0794-4948-8B3F-5564AC449C4B}"/>
              </a:ext>
            </a:extLst>
          </p:cNvPr>
          <p:cNvSpPr/>
          <p:nvPr/>
        </p:nvSpPr>
        <p:spPr>
          <a:xfrm>
            <a:off x="5990950" y="2145658"/>
            <a:ext cx="2808584" cy="735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Rechteck 4">
            <a:extLst>
              <a:ext uri="{FF2B5EF4-FFF2-40B4-BE49-F238E27FC236}">
                <a16:creationId xmlns:a16="http://schemas.microsoft.com/office/drawing/2014/main" xmlns="" id="{2C1040D9-0794-4948-8B3F-5564AC449C4B}"/>
              </a:ext>
            </a:extLst>
          </p:cNvPr>
          <p:cNvSpPr/>
          <p:nvPr/>
        </p:nvSpPr>
        <p:spPr>
          <a:xfrm>
            <a:off x="4671542" y="3159027"/>
            <a:ext cx="1641576" cy="2668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Rechteck 4">
            <a:extLst>
              <a:ext uri="{FF2B5EF4-FFF2-40B4-BE49-F238E27FC236}">
                <a16:creationId xmlns:a16="http://schemas.microsoft.com/office/drawing/2014/main" xmlns="" id="{2C1040D9-0794-4948-8B3F-5564AC449C4B}"/>
              </a:ext>
            </a:extLst>
          </p:cNvPr>
          <p:cNvSpPr/>
          <p:nvPr/>
        </p:nvSpPr>
        <p:spPr>
          <a:xfrm>
            <a:off x="6526060" y="3154852"/>
            <a:ext cx="1194858" cy="2668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extBox 1"/>
          <p:cNvSpPr txBox="1"/>
          <p:nvPr/>
        </p:nvSpPr>
        <p:spPr>
          <a:xfrm>
            <a:off x="5689264" y="1960992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05153" y="2853815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41801" y="2853815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3.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330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001432F3-B610-46AD-B891-BB3F0777C8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4"/>
          <a:stretch/>
        </p:blipFill>
        <p:spPr>
          <a:xfrm>
            <a:off x="2620945" y="2191857"/>
            <a:ext cx="3902109" cy="19935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5569" y="4853742"/>
            <a:ext cx="405622" cy="273844"/>
          </a:xfrm>
        </p:spPr>
        <p:txBody>
          <a:bodyPr/>
          <a:lstStyle/>
          <a:p>
            <a:pPr algn="ctr">
              <a:defRPr/>
            </a:pPr>
            <a:fld id="{ED89F8C3-3640-48E0-B968-8BA6BC199657}" type="slidenum">
              <a:rPr lang="en-US" altLang="en-US" sz="1200"/>
              <a:pPr algn="ctr">
                <a:defRPr/>
              </a:pPr>
              <a:t>26</a:t>
            </a:fld>
            <a:endParaRPr lang="en-US" altLang="en-US" sz="1200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1315854" y="1131158"/>
            <a:ext cx="6533019" cy="65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the following screen click on “Yes” to review the laboratory configuration (this is optional)</a:t>
            </a:r>
            <a:endParaRPr lang="en-US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457200" y="110266"/>
            <a:ext cx="8534400" cy="766556"/>
          </a:xfrm>
          <a:prstGeom prst="rect">
            <a:avLst/>
          </a:prstGeom>
        </p:spPr>
        <p:txBody>
          <a:bodyPr vert="horz" anchor="ctr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Verdana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Step 4: </a:t>
            </a:r>
            <a:r>
              <a:rPr lang="en-US" sz="3200" b="1" dirty="0" smtClean="0"/>
              <a:t>Open</a:t>
            </a:r>
            <a:r>
              <a:rPr lang="en-US" sz="3200" dirty="0" smtClean="0"/>
              <a:t> the File with WHONET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520391" y="4427538"/>
            <a:ext cx="8471210" cy="635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smtClean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684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5569" y="4853742"/>
            <a:ext cx="405622" cy="273844"/>
          </a:xfrm>
        </p:spPr>
        <p:txBody>
          <a:bodyPr/>
          <a:lstStyle/>
          <a:p>
            <a:pPr algn="ctr">
              <a:defRPr/>
            </a:pPr>
            <a:fld id="{ED89F8C3-3640-48E0-B968-8BA6BC199657}" type="slidenum">
              <a:rPr lang="en-US" altLang="en-US" sz="1200"/>
              <a:pPr algn="ctr">
                <a:defRPr/>
              </a:pPr>
              <a:t>27</a:t>
            </a:fld>
            <a:endParaRPr lang="en-US" altLang="en-US" sz="1200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520392" y="1110856"/>
            <a:ext cx="3750984" cy="358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the “Laboratory configuration screen” you can review the laboratory configuration, including antibiotics, locations, data fields, and alerts, and modify them if needed.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Click on “Save” to save the newly created lab configuration.</a:t>
            </a:r>
            <a:endParaRPr lang="en-US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457200" y="110266"/>
            <a:ext cx="8534400" cy="766556"/>
          </a:xfrm>
          <a:prstGeom prst="rect">
            <a:avLst/>
          </a:prstGeom>
        </p:spPr>
        <p:txBody>
          <a:bodyPr vert="horz" anchor="ctr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Verdana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Step 4: </a:t>
            </a:r>
            <a:r>
              <a:rPr lang="en-US" sz="3200" b="1" dirty="0" smtClean="0"/>
              <a:t>Open</a:t>
            </a:r>
            <a:r>
              <a:rPr lang="en-US" sz="3200" dirty="0" smtClean="0"/>
              <a:t> the File with WHONET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520391" y="4427538"/>
            <a:ext cx="8471210" cy="635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smtClean="0">
              <a:solidFill>
                <a:schemeClr val="lt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55EB7364-1CAF-42D5-8679-A07829BB7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63940"/>
            <a:ext cx="4348163" cy="3423339"/>
          </a:xfrm>
          <a:prstGeom prst="rect">
            <a:avLst/>
          </a:prstGeom>
        </p:spPr>
      </p:pic>
      <p:sp>
        <p:nvSpPr>
          <p:cNvPr id="12" name="Rechteck 4">
            <a:extLst>
              <a:ext uri="{FF2B5EF4-FFF2-40B4-BE49-F238E27FC236}">
                <a16:creationId xmlns:a16="http://schemas.microsoft.com/office/drawing/2014/main" xmlns="" id="{2C1040D9-0794-4948-8B3F-5564AC449C4B}"/>
              </a:ext>
            </a:extLst>
          </p:cNvPr>
          <p:cNvSpPr/>
          <p:nvPr/>
        </p:nvSpPr>
        <p:spPr>
          <a:xfrm>
            <a:off x="6912974" y="4211735"/>
            <a:ext cx="1009738" cy="2620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22484960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5569" y="4853742"/>
            <a:ext cx="405622" cy="273844"/>
          </a:xfrm>
        </p:spPr>
        <p:txBody>
          <a:bodyPr/>
          <a:lstStyle/>
          <a:p>
            <a:pPr algn="ctr">
              <a:defRPr/>
            </a:pPr>
            <a:fld id="{ED89F8C3-3640-48E0-B968-8BA6BC199657}" type="slidenum">
              <a:rPr lang="en-US" altLang="en-US" sz="1200"/>
              <a:pPr algn="ctr">
                <a:defRPr/>
              </a:pPr>
              <a:t>28</a:t>
            </a:fld>
            <a:endParaRPr lang="en-US" alt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520391" y="4427538"/>
            <a:ext cx="8471210" cy="635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smtClean="0">
              <a:solidFill>
                <a:schemeClr val="lt1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D67481A3-0600-4308-92F7-9A20A21F7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038" y="1028277"/>
            <a:ext cx="3991125" cy="358089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866306FA-B80F-4044-A045-6856896897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9493" y="1681997"/>
            <a:ext cx="3162245" cy="2872070"/>
          </a:xfrm>
          <a:prstGeom prst="rect">
            <a:avLst/>
          </a:prstGeom>
        </p:spPr>
      </p:pic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369517" y="1028277"/>
            <a:ext cx="4521897" cy="3580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GB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WHONET </a:t>
            </a:r>
            <a:r>
              <a:rPr lang="en-GB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file is now ready for analysis. </a:t>
            </a:r>
            <a:endParaRPr lang="en-GB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</a:t>
            </a:r>
            <a:r>
              <a:rPr lang="en-GB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 an analysis on this file click on “Data analysis” and “Data analysis” </a:t>
            </a:r>
            <a:r>
              <a:rPr lang="en-GB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again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Then </a:t>
            </a:r>
            <a:r>
              <a:rPr lang="en-GB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click on </a:t>
            </a:r>
            <a:endParaRPr lang="en-GB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“Analysis type” to select the analysis type (e.g. “%RIS and test measurements”, and 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en-GB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GB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files” to select the new </a:t>
            </a:r>
            <a:r>
              <a:rPr lang="en-GB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file</a:t>
            </a:r>
            <a:endParaRPr lang="en-GB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en-GB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“Organisms” to select the organism (e.g</a:t>
            </a:r>
            <a:r>
              <a:rPr lang="en-GB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GB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Staph. </a:t>
            </a:r>
            <a:r>
              <a:rPr lang="en-GB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aureus), </a:t>
            </a:r>
            <a:r>
              <a:rPr lang="en-GB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then click on 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en-GB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GB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Begin analysis”</a:t>
            </a:r>
            <a:endParaRPr lang="en-US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hteck 4">
            <a:extLst>
              <a:ext uri="{FF2B5EF4-FFF2-40B4-BE49-F238E27FC236}">
                <a16:creationId xmlns:a16="http://schemas.microsoft.com/office/drawing/2014/main" xmlns="" id="{2C1040D9-0794-4948-8B3F-5564AC449C4B}"/>
              </a:ext>
            </a:extLst>
          </p:cNvPr>
          <p:cNvSpPr/>
          <p:nvPr/>
        </p:nvSpPr>
        <p:spPr>
          <a:xfrm>
            <a:off x="6993181" y="4281179"/>
            <a:ext cx="827541" cy="2620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Rechteck 4">
            <a:extLst>
              <a:ext uri="{FF2B5EF4-FFF2-40B4-BE49-F238E27FC236}">
                <a16:creationId xmlns:a16="http://schemas.microsoft.com/office/drawing/2014/main" xmlns="" id="{2C1040D9-0794-4948-8B3F-5564AC449C4B}"/>
              </a:ext>
            </a:extLst>
          </p:cNvPr>
          <p:cNvSpPr/>
          <p:nvPr/>
        </p:nvSpPr>
        <p:spPr>
          <a:xfrm>
            <a:off x="5502634" y="2166165"/>
            <a:ext cx="1490547" cy="2620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Rechteck 4">
            <a:extLst>
              <a:ext uri="{FF2B5EF4-FFF2-40B4-BE49-F238E27FC236}">
                <a16:creationId xmlns:a16="http://schemas.microsoft.com/office/drawing/2014/main" xmlns="" id="{2C1040D9-0794-4948-8B3F-5564AC449C4B}"/>
              </a:ext>
            </a:extLst>
          </p:cNvPr>
          <p:cNvSpPr/>
          <p:nvPr/>
        </p:nvSpPr>
        <p:spPr>
          <a:xfrm>
            <a:off x="5510068" y="2904278"/>
            <a:ext cx="1490547" cy="1776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" name="Rechteck 4">
            <a:extLst>
              <a:ext uri="{FF2B5EF4-FFF2-40B4-BE49-F238E27FC236}">
                <a16:creationId xmlns:a16="http://schemas.microsoft.com/office/drawing/2014/main" xmlns="" id="{2C1040D9-0794-4948-8B3F-5564AC449C4B}"/>
              </a:ext>
            </a:extLst>
          </p:cNvPr>
          <p:cNvSpPr/>
          <p:nvPr/>
        </p:nvSpPr>
        <p:spPr>
          <a:xfrm>
            <a:off x="5502633" y="3756710"/>
            <a:ext cx="1490547" cy="1610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457200" y="110266"/>
            <a:ext cx="8534400" cy="766556"/>
          </a:xfrm>
          <a:prstGeom prst="rect">
            <a:avLst/>
          </a:prstGeom>
        </p:spPr>
        <p:txBody>
          <a:bodyPr vert="horz" anchor="ctr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Verdana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Step 4: </a:t>
            </a:r>
            <a:r>
              <a:rPr lang="en-US" sz="3200" b="1" dirty="0" smtClean="0"/>
              <a:t>Run</a:t>
            </a:r>
            <a:r>
              <a:rPr lang="en-US" sz="3200" dirty="0" smtClean="0"/>
              <a:t> the analysis with WHONET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119958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5569" y="4853742"/>
            <a:ext cx="405622" cy="273844"/>
          </a:xfrm>
        </p:spPr>
        <p:txBody>
          <a:bodyPr/>
          <a:lstStyle/>
          <a:p>
            <a:pPr algn="ctr">
              <a:defRPr/>
            </a:pPr>
            <a:fld id="{ED89F8C3-3640-48E0-B968-8BA6BC199657}" type="slidenum">
              <a:rPr lang="en-US" altLang="en-US" sz="1200"/>
              <a:pPr algn="ctr">
                <a:defRPr/>
              </a:pPr>
              <a:t>29</a:t>
            </a:fld>
            <a:endParaRPr lang="en-US" alt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520391" y="4427538"/>
            <a:ext cx="8471210" cy="635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smtClean="0">
              <a:solidFill>
                <a:schemeClr val="lt1"/>
              </a:solidFill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369518" y="1028277"/>
            <a:ext cx="3555712" cy="339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analysis results screen should show something similar to this: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Review analysis results, then click on 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“Continue” to proceed</a:t>
            </a:r>
            <a:endParaRPr lang="en-US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980" y="931635"/>
            <a:ext cx="5136183" cy="3710993"/>
          </a:xfrm>
          <a:prstGeom prst="rect">
            <a:avLst/>
          </a:prstGeom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457200" y="110266"/>
            <a:ext cx="8534400" cy="766556"/>
          </a:xfrm>
          <a:prstGeom prst="rect">
            <a:avLst/>
          </a:prstGeom>
        </p:spPr>
        <p:txBody>
          <a:bodyPr vert="horz" anchor="ctr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Verdana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Step 4: </a:t>
            </a:r>
            <a:r>
              <a:rPr lang="en-US" sz="3200" b="1" dirty="0" smtClean="0"/>
              <a:t>Run</a:t>
            </a:r>
            <a:r>
              <a:rPr lang="en-US" sz="3200" dirty="0" smtClean="0"/>
              <a:t> the analysis with WHONET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52635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181"/>
          <a:stretch/>
        </p:blipFill>
        <p:spPr>
          <a:xfrm>
            <a:off x="338058" y="1516857"/>
            <a:ext cx="4114880" cy="274559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B43C4-7051-7042-93B5-8C0653444BA6}" type="slidenum">
              <a:rPr lang="en-US" sz="1200" b="1" smtClean="0"/>
              <a:pPr/>
              <a:t>3</a:t>
            </a:fld>
            <a:endParaRPr lang="en-US" sz="1200" b="1" dirty="0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457199" y="110266"/>
            <a:ext cx="8201025" cy="629229"/>
          </a:xfrm>
          <a:prstGeom prst="rect">
            <a:avLst/>
          </a:prstGeom>
        </p:spPr>
        <p:txBody>
          <a:bodyPr vert="horz" anchor="ctr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Verdana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BD </a:t>
            </a:r>
            <a:r>
              <a:rPr lang="en-US" sz="2400" dirty="0" err="1" smtClean="0"/>
              <a:t>EpiCenter</a:t>
            </a:r>
            <a:r>
              <a:rPr lang="en-US" sz="2400" baseline="30000" dirty="0" err="1" smtClean="0"/>
              <a:t>TM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832" y="1250152"/>
            <a:ext cx="4223332" cy="30123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93846" y="862252"/>
            <a:ext cx="3277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Isolates and Resistance Markers </a:t>
            </a:r>
            <a:endParaRPr lang="en-GB" b="1" dirty="0"/>
          </a:p>
        </p:txBody>
      </p:sp>
      <p:sp>
        <p:nvSpPr>
          <p:cNvPr id="13" name="Rectangle 12"/>
          <p:cNvSpPr/>
          <p:nvPr/>
        </p:nvSpPr>
        <p:spPr>
          <a:xfrm>
            <a:off x="4577765" y="862252"/>
            <a:ext cx="4484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MIC Trend (Minimum – Average – Maximum)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0379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CC6876AD-5FB4-4157-B70B-EB5609DCF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67" y="1088900"/>
            <a:ext cx="4728574" cy="343456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further details please refer to WHONET tutorial “BacLink 8.AST </a:t>
            </a:r>
            <a:r>
              <a:rPr lang="en-GB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Vitek</a:t>
            </a: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2.English”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tutorial can be found online at: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www.whonet.org</a:t>
            </a: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documents)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The file can also be found locally on the C</a:t>
            </a:r>
            <a:r>
              <a:rPr lang="en-GB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: </a:t>
            </a: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drive of your PC in the folder:</a:t>
            </a:r>
            <a:endParaRPr lang="en-GB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GB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:\\WHONET\documents</a:t>
            </a:r>
            <a:endParaRPr lang="en-GB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2C10B3D5-172A-4926-B8A4-AE52FDE4A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99FB86-7FCE-4429-A86C-3AD448F67386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457200" y="110266"/>
            <a:ext cx="8534400" cy="766556"/>
          </a:xfrm>
          <a:prstGeom prst="rect">
            <a:avLst/>
          </a:prstGeom>
        </p:spPr>
        <p:txBody>
          <a:bodyPr vert="horz" anchor="ctr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Verdana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Reference and further reading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520391" y="4427538"/>
            <a:ext cx="8471210" cy="635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smtClean="0">
              <a:solidFill>
                <a:schemeClr val="lt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916" y="1102289"/>
            <a:ext cx="2650138" cy="342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816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B43C4-7051-7042-93B5-8C0653444BA6}" type="slidenum">
              <a:rPr lang="en-US" sz="1200" b="1" smtClean="0"/>
              <a:pPr/>
              <a:t>4</a:t>
            </a:fld>
            <a:endParaRPr lang="en-US" sz="1200" b="1" dirty="0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457200" y="110266"/>
            <a:ext cx="7370064" cy="629229"/>
          </a:xfrm>
          <a:prstGeom prst="rect">
            <a:avLst/>
          </a:prstGeom>
        </p:spPr>
        <p:txBody>
          <a:bodyPr vert="horz" anchor="ctr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Verdana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BD </a:t>
            </a:r>
            <a:r>
              <a:rPr lang="en-US" sz="3200" dirty="0" err="1" smtClean="0"/>
              <a:t>EpiCenter</a:t>
            </a:r>
            <a:r>
              <a:rPr lang="en-US" sz="3200" baseline="30000" dirty="0" err="1" smtClean="0"/>
              <a:t>TM</a:t>
            </a:r>
            <a:r>
              <a:rPr lang="en-US" sz="3200" baseline="30000" dirty="0" smtClean="0"/>
              <a:t> </a:t>
            </a:r>
            <a:endParaRPr lang="en-US" sz="3200" baseline="30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20"/>
          <a:stretch/>
        </p:blipFill>
        <p:spPr>
          <a:xfrm>
            <a:off x="947737" y="1414463"/>
            <a:ext cx="7243757" cy="301348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86225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Percent Susceptible Isolates (%S) Graph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95062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98712" y="272877"/>
            <a:ext cx="6521451" cy="816102"/>
          </a:xfrm>
          <a:prstGeom prst="rect">
            <a:avLst/>
          </a:prstGeom>
        </p:spPr>
        <p:txBody>
          <a:bodyPr vert="horz" anchor="b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Verdana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WHONET Data Export</a:t>
            </a:r>
            <a:endParaRPr lang="en-US" sz="3200" baseline="30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921" y="1270000"/>
            <a:ext cx="4253272" cy="3152775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362075"/>
            <a:ext cx="3700463" cy="3065463"/>
          </a:xfrm>
          <a:prstGeom prst="rect">
            <a:avLst/>
          </a:prstGeom>
        </p:spPr>
        <p:txBody>
          <a:bodyPr/>
          <a:lstStyle>
            <a:lvl1pPr indent="0">
              <a:spcBef>
                <a:spcPct val="20000"/>
              </a:spcBef>
              <a:spcAft>
                <a:spcPts val="800"/>
              </a:spcAft>
              <a:buFont typeface="Arial"/>
              <a:buNone/>
              <a:defRPr sz="2000" baseline="0">
                <a:latin typeface="Verdana"/>
                <a:cs typeface="Verdana"/>
              </a:defRPr>
            </a:lvl1pPr>
            <a:lvl2pPr marL="0" lvl="1" indent="0">
              <a:spcBef>
                <a:spcPct val="20000"/>
              </a:spcBef>
              <a:buFont typeface="Arial"/>
              <a:buNone/>
              <a:defRPr sz="1600">
                <a:latin typeface="Verdana"/>
                <a:cs typeface="Verdana"/>
              </a:defRPr>
            </a:lvl2pPr>
            <a:lvl3pPr marL="741363" indent="-228600">
              <a:spcBef>
                <a:spcPct val="20000"/>
              </a:spcBef>
              <a:buFont typeface="Lucida Grande"/>
              <a:buChar char="–"/>
              <a:defRPr sz="1600">
                <a:latin typeface="Verdana"/>
                <a:cs typeface="Verdana"/>
              </a:defRPr>
            </a:lvl3pPr>
            <a:lvl4pPr marL="1147763" indent="-228600">
              <a:spcBef>
                <a:spcPct val="20000"/>
              </a:spcBef>
              <a:buFont typeface="Arial"/>
              <a:buChar char="•"/>
              <a:defRPr sz="1200">
                <a:latin typeface="Verdana"/>
                <a:cs typeface="Verdana"/>
              </a:defRPr>
            </a:lvl4pPr>
            <a:lvl5pPr marL="1600200" indent="-228600">
              <a:spcBef>
                <a:spcPct val="20000"/>
              </a:spcBef>
              <a:buFont typeface="Arial"/>
              <a:buChar char="–"/>
              <a:defRPr sz="1050">
                <a:latin typeface="Verdana"/>
                <a:cs typeface="Verdana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1"/>
            <a:r>
              <a:rPr lang="en-US" altLang="en-US" b="1" dirty="0" smtClean="0">
                <a:solidFill>
                  <a:srgbClr val="F16923"/>
                </a:solidFill>
              </a:rPr>
              <a:t>Four easy steps</a:t>
            </a:r>
            <a:r>
              <a:rPr lang="en-US" altLang="en-US" dirty="0" smtClean="0"/>
              <a:t> to sharing a data file that can be read by </a:t>
            </a:r>
            <a:r>
              <a:rPr lang="en-US" altLang="en-US" b="1" dirty="0" smtClean="0"/>
              <a:t>BacLink</a:t>
            </a:r>
            <a:r>
              <a:rPr lang="en-US" altLang="en-US" dirty="0" smtClean="0"/>
              <a:t>, and uploaded to </a:t>
            </a:r>
            <a:r>
              <a:rPr lang="en-US" altLang="en-US" b="1" dirty="0" smtClean="0"/>
              <a:t>WHONET:</a:t>
            </a:r>
          </a:p>
          <a:p>
            <a:pPr marL="342900" lvl="1" indent="-342900">
              <a:buFont typeface="+mj-lt"/>
              <a:buAutoNum type="arabicPeriod"/>
            </a:pPr>
            <a:endParaRPr lang="en-US" altLang="en-US" dirty="0" smtClean="0"/>
          </a:p>
          <a:p>
            <a:pPr marL="342900" lvl="1" indent="-342900">
              <a:buFont typeface="+mj-lt"/>
              <a:buAutoNum type="arabicPeriod"/>
            </a:pPr>
            <a:r>
              <a:rPr lang="en-US" altLang="en-US" b="1" dirty="0" smtClean="0">
                <a:solidFill>
                  <a:srgbClr val="F16923"/>
                </a:solidFill>
              </a:rPr>
              <a:t>Launch</a:t>
            </a:r>
            <a:r>
              <a:rPr lang="en-US" altLang="en-US" dirty="0" smtClean="0"/>
              <a:t> Data View Module</a:t>
            </a:r>
          </a:p>
          <a:p>
            <a:pPr marL="342900" lvl="1" indent="-342900">
              <a:buFont typeface="+mj-lt"/>
              <a:buAutoNum type="arabicPeriod"/>
            </a:pPr>
            <a:r>
              <a:rPr lang="en-US" altLang="en-US" b="1" dirty="0" smtClean="0">
                <a:solidFill>
                  <a:srgbClr val="F16923"/>
                </a:solidFill>
              </a:rPr>
              <a:t>Generate</a:t>
            </a:r>
            <a:r>
              <a:rPr lang="en-US" altLang="en-US" dirty="0" smtClean="0"/>
              <a:t> a data file</a:t>
            </a:r>
          </a:p>
          <a:p>
            <a:pPr marL="342900" lvl="1" indent="-342900">
              <a:buFont typeface="+mj-lt"/>
              <a:buAutoNum type="arabicPeriod"/>
            </a:pPr>
            <a:r>
              <a:rPr lang="en-US" altLang="en-US" b="1" dirty="0" smtClean="0">
                <a:solidFill>
                  <a:srgbClr val="F16923"/>
                </a:solidFill>
              </a:rPr>
              <a:t>Convert</a:t>
            </a:r>
            <a:r>
              <a:rPr lang="en-US" altLang="en-US" dirty="0" smtClean="0"/>
              <a:t> the data file with BacLink</a:t>
            </a:r>
          </a:p>
          <a:p>
            <a:pPr marL="342900" lvl="1" indent="-342900">
              <a:buFont typeface="+mj-lt"/>
              <a:buAutoNum type="arabicPeriod"/>
            </a:pPr>
            <a:r>
              <a:rPr lang="en-US" altLang="en-US" b="1" dirty="0" smtClean="0">
                <a:solidFill>
                  <a:srgbClr val="F16923"/>
                </a:solidFill>
              </a:rPr>
              <a:t>Open</a:t>
            </a:r>
            <a:r>
              <a:rPr lang="en-US" altLang="en-US" dirty="0" smtClean="0"/>
              <a:t> WHONET and perform your analysis</a:t>
            </a:r>
            <a:endParaRPr lang="en-US" altLang="en-US" dirty="0"/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-1" y="4613905"/>
            <a:ext cx="627233" cy="4491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smtClean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endParaRPr lang="en-US" sz="1200" b="1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09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0151"/>
            <a:ext cx="7337903" cy="426132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dirty="0" smtClean="0"/>
              <a:t>Launch BD EpiCenter</a:t>
            </a:r>
            <a:r>
              <a:rPr lang="en-US" baseline="30000" dirty="0" smtClean="0"/>
              <a:t>TM</a:t>
            </a:r>
            <a:r>
              <a:rPr lang="en-US" dirty="0" smtClean="0"/>
              <a:t> (V6.60 or above) and log in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B43C4-7051-7042-93B5-8C0653444BA6}" type="slidenum">
              <a:rPr lang="en-US" sz="1200" b="1" smtClean="0"/>
              <a:pPr/>
              <a:t>6</a:t>
            </a:fld>
            <a:endParaRPr lang="en-US" sz="1200" b="1" dirty="0"/>
          </a:p>
        </p:txBody>
      </p:sp>
      <p:sp>
        <p:nvSpPr>
          <p:cNvPr id="6" name="Rectangle 5"/>
          <p:cNvSpPr/>
          <p:nvPr/>
        </p:nvSpPr>
        <p:spPr>
          <a:xfrm>
            <a:off x="457200" y="2582898"/>
            <a:ext cx="8229600" cy="43066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ts val="800"/>
              </a:spcAft>
              <a:buFontTx/>
              <a:buChar char="-"/>
            </a:pPr>
            <a:r>
              <a:rPr lang="en-US" sz="2000" dirty="0" smtClean="0">
                <a:latin typeface="Verdana"/>
                <a:cs typeface="Verdana"/>
              </a:rPr>
              <a:t>Select the “Data View” reporting module from the toolbar:</a:t>
            </a:r>
            <a:endParaRPr lang="en-US" sz="2000" dirty="0">
              <a:latin typeface="Verdana"/>
              <a:cs typeface="Verdan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050" y="1693189"/>
            <a:ext cx="592201" cy="7073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712" y="3130550"/>
            <a:ext cx="7977188" cy="771308"/>
          </a:xfrm>
          <a:prstGeom prst="rect">
            <a:avLst/>
          </a:prstGeom>
        </p:spPr>
      </p:pic>
      <p:sp>
        <p:nvSpPr>
          <p:cNvPr id="8" name="Title 4"/>
          <p:cNvSpPr txBox="1">
            <a:spLocks/>
          </p:cNvSpPr>
          <p:nvPr/>
        </p:nvSpPr>
        <p:spPr>
          <a:xfrm>
            <a:off x="457200" y="110266"/>
            <a:ext cx="8534400" cy="766556"/>
          </a:xfrm>
          <a:prstGeom prst="rect">
            <a:avLst/>
          </a:prstGeom>
        </p:spPr>
        <p:txBody>
          <a:bodyPr vert="horz" anchor="ctr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Verdana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Step 1: </a:t>
            </a:r>
            <a:r>
              <a:rPr lang="en-US" sz="3200" b="1" dirty="0" smtClean="0"/>
              <a:t>Launch</a:t>
            </a:r>
            <a:r>
              <a:rPr lang="en-US" sz="3200" dirty="0" smtClean="0"/>
              <a:t> the DataView Module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1562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B43C4-7051-7042-93B5-8C0653444BA6}" type="slidenum">
              <a:rPr lang="en-US" sz="1200" b="1" smtClean="0"/>
              <a:pPr/>
              <a:t>7</a:t>
            </a:fld>
            <a:endParaRPr lang="en-US" sz="1200" b="1" dirty="0"/>
          </a:p>
        </p:txBody>
      </p:sp>
      <p:sp>
        <p:nvSpPr>
          <p:cNvPr id="8" name="Rectangle 7"/>
          <p:cNvSpPr/>
          <p:nvPr/>
        </p:nvSpPr>
        <p:spPr>
          <a:xfrm>
            <a:off x="472542" y="982553"/>
            <a:ext cx="4351871" cy="2435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Verdana"/>
                <a:cs typeface="Verdana"/>
              </a:rPr>
              <a:t>Select the predefined data filter in the following </a:t>
            </a:r>
            <a:r>
              <a:rPr lang="en-US" sz="2000" dirty="0" smtClean="0">
                <a:latin typeface="Verdana"/>
                <a:cs typeface="Verdana"/>
              </a:rPr>
              <a:t>location:</a:t>
            </a:r>
            <a:endParaRPr lang="en-US" sz="2000" dirty="0">
              <a:latin typeface="Verdana"/>
              <a:cs typeface="Verdana"/>
            </a:endParaRPr>
          </a:p>
          <a:p>
            <a:pPr marL="742950" lvl="2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Verdana"/>
                <a:cs typeface="Verdana"/>
              </a:rPr>
              <a:t>Predefined</a:t>
            </a:r>
          </a:p>
          <a:p>
            <a:pPr marL="1200150" lvl="3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Verdana"/>
                <a:cs typeface="Verdana"/>
              </a:rPr>
              <a:t>3-WHONET Data Export</a:t>
            </a:r>
          </a:p>
          <a:p>
            <a:pPr marL="1657350" lvl="4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Verdana"/>
                <a:cs typeface="Verdana"/>
              </a:rPr>
              <a:t>3-WHONET Data Export</a:t>
            </a:r>
          </a:p>
          <a:p>
            <a:pPr marL="2857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000" dirty="0" smtClean="0">
              <a:latin typeface="Verdana"/>
              <a:cs typeface="Verdana"/>
              <a:sym typeface="Wingdings" panose="05000000000000000000" pitchFamily="2" charset="2"/>
            </a:endParaRPr>
          </a:p>
          <a:p>
            <a:pPr marL="2857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  <a:sym typeface="Wingdings" panose="05000000000000000000" pitchFamily="2" charset="2"/>
              </a:rPr>
              <a:t>Press </a:t>
            </a:r>
            <a:r>
              <a:rPr lang="en-US" sz="2000" dirty="0">
                <a:latin typeface="Verdana"/>
                <a:cs typeface="Verdana"/>
                <a:sym typeface="Wingdings" panose="05000000000000000000" pitchFamily="2" charset="2"/>
              </a:rPr>
              <a:t>“Run” </a:t>
            </a:r>
            <a:r>
              <a:rPr lang="en-US" sz="2000" dirty="0">
                <a:latin typeface="Verdana"/>
                <a:cs typeface="Verdana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57" t="2261" r="1648" b="3380"/>
          <a:stretch/>
        </p:blipFill>
        <p:spPr>
          <a:xfrm>
            <a:off x="4896670" y="933450"/>
            <a:ext cx="4061594" cy="3419475"/>
          </a:xfrm>
          <a:prstGeom prst="rect">
            <a:avLst/>
          </a:prstGeom>
        </p:spPr>
      </p:pic>
      <p:sp>
        <p:nvSpPr>
          <p:cNvPr id="10" name="Title 4"/>
          <p:cNvSpPr txBox="1">
            <a:spLocks/>
          </p:cNvSpPr>
          <p:nvPr/>
        </p:nvSpPr>
        <p:spPr>
          <a:xfrm>
            <a:off x="457200" y="110266"/>
            <a:ext cx="8534400" cy="766556"/>
          </a:xfrm>
          <a:prstGeom prst="rect">
            <a:avLst/>
          </a:prstGeom>
        </p:spPr>
        <p:txBody>
          <a:bodyPr vert="horz" anchor="ctr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Verdana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Step 2: </a:t>
            </a:r>
            <a:r>
              <a:rPr lang="en-US" sz="3200" b="1" dirty="0" smtClean="0"/>
              <a:t>Generate</a:t>
            </a:r>
            <a:r>
              <a:rPr lang="en-US" sz="3200" dirty="0" smtClean="0"/>
              <a:t> a Data File for Export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1554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B43C4-7051-7042-93B5-8C0653444BA6}" type="slidenum">
              <a:rPr lang="en-US" sz="1200" b="1" smtClean="0"/>
              <a:pPr/>
              <a:t>8</a:t>
            </a:fld>
            <a:endParaRPr lang="en-US" sz="1200" b="1" dirty="0"/>
          </a:p>
        </p:txBody>
      </p:sp>
      <p:sp>
        <p:nvSpPr>
          <p:cNvPr id="8" name="Rectangle 7"/>
          <p:cNvSpPr/>
          <p:nvPr/>
        </p:nvSpPr>
        <p:spPr>
          <a:xfrm>
            <a:off x="472541" y="982553"/>
            <a:ext cx="4528084" cy="2595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ts val="800"/>
              </a:spcAft>
              <a:buFontTx/>
              <a:buChar char="-"/>
            </a:pPr>
            <a:r>
              <a:rPr lang="en-US" sz="2000" dirty="0" smtClean="0">
                <a:latin typeface="Verdana"/>
                <a:cs typeface="Verdana"/>
              </a:rPr>
              <a:t>Enter the appropriate filter criteria to limit data returned:</a:t>
            </a:r>
          </a:p>
          <a:p>
            <a:pPr marL="800100" lvl="1" indent="-34290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Verdana"/>
                <a:cs typeface="Verdana"/>
              </a:rPr>
              <a:t>Beginning Collection Date</a:t>
            </a:r>
          </a:p>
          <a:p>
            <a:pPr marL="800100" lvl="1" indent="-342900">
              <a:spcBef>
                <a:spcPct val="20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Verdana"/>
                <a:cs typeface="Verdana"/>
              </a:rPr>
              <a:t>Ending Collection Date </a:t>
            </a:r>
            <a:endParaRPr lang="en-US" sz="1600" dirty="0">
              <a:latin typeface="Verdana"/>
              <a:cs typeface="Verdana"/>
              <a:sym typeface="Wingdings" panose="05000000000000000000" pitchFamily="2" charset="2"/>
            </a:endParaRPr>
          </a:p>
          <a:p>
            <a:pPr marL="342900" indent="-342900">
              <a:spcBef>
                <a:spcPct val="20000"/>
              </a:spcBef>
              <a:spcAft>
                <a:spcPts val="800"/>
              </a:spcAft>
              <a:buFontTx/>
              <a:buChar char="-"/>
            </a:pPr>
            <a:endParaRPr lang="en-US" sz="2000" dirty="0" smtClean="0">
              <a:latin typeface="Verdana"/>
              <a:cs typeface="Verdana"/>
              <a:sym typeface="Wingdings" panose="05000000000000000000" pitchFamily="2" charset="2"/>
            </a:endParaRPr>
          </a:p>
          <a:p>
            <a:pPr marL="342900" indent="-342900">
              <a:spcBef>
                <a:spcPct val="20000"/>
              </a:spcBef>
              <a:spcAft>
                <a:spcPts val="800"/>
              </a:spcAft>
              <a:buFontTx/>
              <a:buChar char="-"/>
            </a:pPr>
            <a:r>
              <a:rPr lang="en-US" sz="2000" dirty="0" smtClean="0">
                <a:latin typeface="Verdana"/>
                <a:cs typeface="Verdana"/>
                <a:sym typeface="Wingdings" panose="05000000000000000000" pitchFamily="2" charset="2"/>
              </a:rPr>
              <a:t>Press </a:t>
            </a:r>
            <a:r>
              <a:rPr lang="en-US" sz="2000" dirty="0">
                <a:latin typeface="Verdana"/>
                <a:cs typeface="Verdana"/>
                <a:sym typeface="Wingdings" panose="05000000000000000000" pitchFamily="2" charset="2"/>
              </a:rPr>
              <a:t>“Run” </a:t>
            </a:r>
            <a:r>
              <a:rPr lang="en-US" sz="2000" dirty="0">
                <a:latin typeface="Verdana"/>
                <a:cs typeface="Verdana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2" t="346" r="1594" b="1867"/>
          <a:stretch/>
        </p:blipFill>
        <p:spPr>
          <a:xfrm>
            <a:off x="5326140" y="982552"/>
            <a:ext cx="3288005" cy="3444985"/>
          </a:xfrm>
          <a:prstGeom prst="rect">
            <a:avLst/>
          </a:prstGeom>
        </p:spPr>
      </p:pic>
      <p:sp>
        <p:nvSpPr>
          <p:cNvPr id="9" name="Title 4"/>
          <p:cNvSpPr txBox="1">
            <a:spLocks/>
          </p:cNvSpPr>
          <p:nvPr/>
        </p:nvSpPr>
        <p:spPr>
          <a:xfrm>
            <a:off x="457200" y="110266"/>
            <a:ext cx="8534400" cy="766556"/>
          </a:xfrm>
          <a:prstGeom prst="rect">
            <a:avLst/>
          </a:prstGeom>
        </p:spPr>
        <p:txBody>
          <a:bodyPr vert="horz" anchor="ctr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Verdana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Step 2: </a:t>
            </a:r>
            <a:r>
              <a:rPr lang="en-US" sz="3200" b="1" dirty="0" smtClean="0"/>
              <a:t>Generate</a:t>
            </a:r>
            <a:r>
              <a:rPr lang="en-US" sz="3200" dirty="0" smtClean="0"/>
              <a:t> a Data File for Export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7723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B43C4-7051-7042-93B5-8C0653444BA6}" type="slidenum">
              <a:rPr lang="en-US" sz="1200" b="1" smtClean="0"/>
              <a:pPr/>
              <a:t>9</a:t>
            </a:fld>
            <a:endParaRPr lang="en-US" sz="1200" b="1" dirty="0"/>
          </a:p>
        </p:txBody>
      </p:sp>
      <p:sp>
        <p:nvSpPr>
          <p:cNvPr id="8" name="Rectangle 7"/>
          <p:cNvSpPr/>
          <p:nvPr/>
        </p:nvSpPr>
        <p:spPr>
          <a:xfrm>
            <a:off x="472541" y="982553"/>
            <a:ext cx="2746647" cy="1795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ts val="800"/>
              </a:spcAft>
              <a:buFontTx/>
              <a:buChar char="-"/>
            </a:pPr>
            <a:r>
              <a:rPr lang="en-US" sz="2000" dirty="0" smtClean="0">
                <a:latin typeface="Verdana"/>
                <a:cs typeface="Verdana"/>
              </a:rPr>
              <a:t>When the result data has been displayed:</a:t>
            </a:r>
            <a:endParaRPr lang="en-US" sz="1600" dirty="0">
              <a:latin typeface="Verdana"/>
              <a:cs typeface="Verdana"/>
              <a:sym typeface="Wingdings" panose="05000000000000000000" pitchFamily="2" charset="2"/>
            </a:endParaRPr>
          </a:p>
          <a:p>
            <a:pPr marL="342900" indent="-342900">
              <a:spcBef>
                <a:spcPct val="20000"/>
              </a:spcBef>
              <a:spcAft>
                <a:spcPts val="800"/>
              </a:spcAft>
              <a:buFontTx/>
              <a:buChar char="-"/>
            </a:pPr>
            <a:r>
              <a:rPr lang="en-US" sz="2000" dirty="0" smtClean="0">
                <a:latin typeface="Verdana"/>
                <a:cs typeface="Verdana"/>
                <a:sym typeface="Wingdings" panose="05000000000000000000" pitchFamily="2" charset="2"/>
              </a:rPr>
              <a:t>Press</a:t>
            </a:r>
            <a:br>
              <a:rPr lang="en-US" sz="2000" dirty="0" smtClean="0">
                <a:latin typeface="Verdana"/>
                <a:cs typeface="Verdana"/>
                <a:sym typeface="Wingdings" panose="05000000000000000000" pitchFamily="2" charset="2"/>
              </a:rPr>
            </a:br>
            <a:r>
              <a:rPr lang="en-US" sz="2000" dirty="0" smtClean="0">
                <a:latin typeface="Verdana"/>
                <a:cs typeface="Verdana"/>
                <a:sym typeface="Wingdings" panose="05000000000000000000" pitchFamily="2" charset="2"/>
              </a:rPr>
              <a:t>“Print Preview” </a:t>
            </a:r>
            <a:r>
              <a:rPr lang="en-US" sz="2000" dirty="0" smtClean="0">
                <a:latin typeface="Verdana"/>
                <a:cs typeface="Verdana"/>
              </a:rPr>
              <a:t> </a:t>
            </a:r>
            <a:endParaRPr lang="en-US" sz="2000" dirty="0">
              <a:latin typeface="Verdana"/>
              <a:cs typeface="Verdan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0" t="1" r="1084" b="1913"/>
          <a:stretch/>
        </p:blipFill>
        <p:spPr>
          <a:xfrm>
            <a:off x="3338513" y="1058449"/>
            <a:ext cx="5591175" cy="3352973"/>
          </a:xfrm>
          <a:prstGeom prst="rect">
            <a:avLst/>
          </a:prstGeom>
        </p:spPr>
      </p:pic>
      <p:sp>
        <p:nvSpPr>
          <p:cNvPr id="10" name="Title 4"/>
          <p:cNvSpPr txBox="1">
            <a:spLocks/>
          </p:cNvSpPr>
          <p:nvPr/>
        </p:nvSpPr>
        <p:spPr>
          <a:xfrm>
            <a:off x="457200" y="110266"/>
            <a:ext cx="8534400" cy="766556"/>
          </a:xfrm>
          <a:prstGeom prst="rect">
            <a:avLst/>
          </a:prstGeom>
        </p:spPr>
        <p:txBody>
          <a:bodyPr vert="horz" anchor="ctr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Verdana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Step 2: </a:t>
            </a:r>
            <a:r>
              <a:rPr lang="en-US" sz="3200" b="1" dirty="0" smtClean="0"/>
              <a:t>Generate</a:t>
            </a:r>
            <a:r>
              <a:rPr lang="en-US" sz="3200" dirty="0" smtClean="0"/>
              <a:t> a Data File for Export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0793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 (Design 1)">
  <a:themeElements>
    <a:clrScheme name="BD Color Theme 1">
      <a:dk1>
        <a:srgbClr val="404041"/>
      </a:dk1>
      <a:lt1>
        <a:srgbClr val="FFFFFF"/>
      </a:lt1>
      <a:dk2>
        <a:srgbClr val="5F6062"/>
      </a:dk2>
      <a:lt2>
        <a:srgbClr val="E6E7E9"/>
      </a:lt2>
      <a:accent1>
        <a:srgbClr val="F27707"/>
      </a:accent1>
      <a:accent2>
        <a:srgbClr val="004593"/>
      </a:accent2>
      <a:accent3>
        <a:srgbClr val="E7E5E1"/>
      </a:accent3>
      <a:accent4>
        <a:srgbClr val="BFB8B3"/>
      </a:accent4>
      <a:accent5>
        <a:srgbClr val="72635D"/>
      </a:accent5>
      <a:accent6>
        <a:srgbClr val="004593"/>
      </a:accent6>
      <a:hlink>
        <a:srgbClr val="F27707"/>
      </a:hlink>
      <a:folHlink>
        <a:srgbClr val="00459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slide (Design 2)">
  <a:themeElements>
    <a:clrScheme name="BD Color Theme 1">
      <a:dk1>
        <a:srgbClr val="404041"/>
      </a:dk1>
      <a:lt1>
        <a:srgbClr val="FFFFFF"/>
      </a:lt1>
      <a:dk2>
        <a:srgbClr val="5F6062"/>
      </a:dk2>
      <a:lt2>
        <a:srgbClr val="E6E7E9"/>
      </a:lt2>
      <a:accent1>
        <a:srgbClr val="F27707"/>
      </a:accent1>
      <a:accent2>
        <a:srgbClr val="004593"/>
      </a:accent2>
      <a:accent3>
        <a:srgbClr val="E7E5E1"/>
      </a:accent3>
      <a:accent4>
        <a:srgbClr val="BFB8B3"/>
      </a:accent4>
      <a:accent5>
        <a:srgbClr val="72635D"/>
      </a:accent5>
      <a:accent6>
        <a:srgbClr val="004593"/>
      </a:accent6>
      <a:hlink>
        <a:srgbClr val="F27707"/>
      </a:hlink>
      <a:folHlink>
        <a:srgbClr val="00459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ntent slides">
  <a:themeElements>
    <a:clrScheme name="BD Color Theme 1">
      <a:dk1>
        <a:srgbClr val="404041"/>
      </a:dk1>
      <a:lt1>
        <a:srgbClr val="FFFFFF"/>
      </a:lt1>
      <a:dk2>
        <a:srgbClr val="5F6062"/>
      </a:dk2>
      <a:lt2>
        <a:srgbClr val="E6E7E9"/>
      </a:lt2>
      <a:accent1>
        <a:srgbClr val="F27707"/>
      </a:accent1>
      <a:accent2>
        <a:srgbClr val="004593"/>
      </a:accent2>
      <a:accent3>
        <a:srgbClr val="E7E5E1"/>
      </a:accent3>
      <a:accent4>
        <a:srgbClr val="BFB8B3"/>
      </a:accent4>
      <a:accent5>
        <a:srgbClr val="72635D"/>
      </a:accent5>
      <a:accent6>
        <a:srgbClr val="004593"/>
      </a:accent6>
      <a:hlink>
        <a:srgbClr val="F27707"/>
      </a:hlink>
      <a:folHlink>
        <a:srgbClr val="00459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sz="1600" dirty="0" smtClean="0">
            <a:solidFill>
              <a:schemeClr val="lt1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ontent slides (No logo)">
  <a:themeElements>
    <a:clrScheme name="BD Color Theme 1">
      <a:dk1>
        <a:srgbClr val="404041"/>
      </a:dk1>
      <a:lt1>
        <a:srgbClr val="FFFFFF"/>
      </a:lt1>
      <a:dk2>
        <a:srgbClr val="5F6062"/>
      </a:dk2>
      <a:lt2>
        <a:srgbClr val="E6E7E9"/>
      </a:lt2>
      <a:accent1>
        <a:srgbClr val="F27707"/>
      </a:accent1>
      <a:accent2>
        <a:srgbClr val="004593"/>
      </a:accent2>
      <a:accent3>
        <a:srgbClr val="E7E5E1"/>
      </a:accent3>
      <a:accent4>
        <a:srgbClr val="BFB8B3"/>
      </a:accent4>
      <a:accent5>
        <a:srgbClr val="72635D"/>
      </a:accent5>
      <a:accent6>
        <a:srgbClr val="004593"/>
      </a:accent6>
      <a:hlink>
        <a:srgbClr val="F27707"/>
      </a:hlink>
      <a:folHlink>
        <a:srgbClr val="00459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sz="1600" dirty="0" smtClean="0">
            <a:solidFill>
              <a:schemeClr val="lt1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losing slides">
  <a:themeElements>
    <a:clrScheme name="BD Color Theme 1">
      <a:dk1>
        <a:srgbClr val="404041"/>
      </a:dk1>
      <a:lt1>
        <a:srgbClr val="FFFFFF"/>
      </a:lt1>
      <a:dk2>
        <a:srgbClr val="5F6062"/>
      </a:dk2>
      <a:lt2>
        <a:srgbClr val="E6E7E9"/>
      </a:lt2>
      <a:accent1>
        <a:srgbClr val="F27707"/>
      </a:accent1>
      <a:accent2>
        <a:srgbClr val="004593"/>
      </a:accent2>
      <a:accent3>
        <a:srgbClr val="E7E5E1"/>
      </a:accent3>
      <a:accent4>
        <a:srgbClr val="BFB8B3"/>
      </a:accent4>
      <a:accent5>
        <a:srgbClr val="72635D"/>
      </a:accent5>
      <a:accent6>
        <a:srgbClr val="004593"/>
      </a:accent6>
      <a:hlink>
        <a:srgbClr val="F27707"/>
      </a:hlink>
      <a:folHlink>
        <a:srgbClr val="00459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Divider slides">
  <a:themeElements>
    <a:clrScheme name="BD Color Theme 1">
      <a:dk1>
        <a:srgbClr val="404041"/>
      </a:dk1>
      <a:lt1>
        <a:srgbClr val="FFFFFF"/>
      </a:lt1>
      <a:dk2>
        <a:srgbClr val="5F6062"/>
      </a:dk2>
      <a:lt2>
        <a:srgbClr val="E6E7E9"/>
      </a:lt2>
      <a:accent1>
        <a:srgbClr val="F27707"/>
      </a:accent1>
      <a:accent2>
        <a:srgbClr val="004593"/>
      </a:accent2>
      <a:accent3>
        <a:srgbClr val="E7E5E1"/>
      </a:accent3>
      <a:accent4>
        <a:srgbClr val="BFB8B3"/>
      </a:accent4>
      <a:accent5>
        <a:srgbClr val="72635D"/>
      </a:accent5>
      <a:accent6>
        <a:srgbClr val="004593"/>
      </a:accent6>
      <a:hlink>
        <a:srgbClr val="F27707"/>
      </a:hlink>
      <a:folHlink>
        <a:srgbClr val="00459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Blank slides">
  <a:themeElements>
    <a:clrScheme name="BD Color Theme 1">
      <a:dk1>
        <a:srgbClr val="404041"/>
      </a:dk1>
      <a:lt1>
        <a:srgbClr val="FFFFFF"/>
      </a:lt1>
      <a:dk2>
        <a:srgbClr val="5F6062"/>
      </a:dk2>
      <a:lt2>
        <a:srgbClr val="E6E7E9"/>
      </a:lt2>
      <a:accent1>
        <a:srgbClr val="F27707"/>
      </a:accent1>
      <a:accent2>
        <a:srgbClr val="004593"/>
      </a:accent2>
      <a:accent3>
        <a:srgbClr val="E7E5E1"/>
      </a:accent3>
      <a:accent4>
        <a:srgbClr val="BFB8B3"/>
      </a:accent4>
      <a:accent5>
        <a:srgbClr val="72635D"/>
      </a:accent5>
      <a:accent6>
        <a:srgbClr val="004593"/>
      </a:accent6>
      <a:hlink>
        <a:srgbClr val="F27707"/>
      </a:hlink>
      <a:folHlink>
        <a:srgbClr val="00459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BD">
  <a:themeElements>
    <a:clrScheme name="BD Color Theme 1">
      <a:dk1>
        <a:srgbClr val="404041"/>
      </a:dk1>
      <a:lt1>
        <a:srgbClr val="FFFFFF"/>
      </a:lt1>
      <a:dk2>
        <a:srgbClr val="5F6062"/>
      </a:dk2>
      <a:lt2>
        <a:srgbClr val="E6E7E9"/>
      </a:lt2>
      <a:accent1>
        <a:srgbClr val="F27707"/>
      </a:accent1>
      <a:accent2>
        <a:srgbClr val="004593"/>
      </a:accent2>
      <a:accent3>
        <a:srgbClr val="E7E5E1"/>
      </a:accent3>
      <a:accent4>
        <a:srgbClr val="BFB8B3"/>
      </a:accent4>
      <a:accent5>
        <a:srgbClr val="72635D"/>
      </a:accent5>
      <a:accent6>
        <a:srgbClr val="004593"/>
      </a:accent6>
      <a:hlink>
        <a:srgbClr val="F27707"/>
      </a:hlink>
      <a:folHlink>
        <a:srgbClr val="00459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D610B"/>
        </a:solidFill>
        <a:ln>
          <a:noFill/>
        </a:ln>
        <a:effectLst/>
      </a:spPr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1971</TotalTime>
  <Words>1267</Words>
  <Application>Microsoft Office PowerPoint</Application>
  <PresentationFormat>On-screen Show (16:9)</PresentationFormat>
  <Paragraphs>233</Paragraphs>
  <Slides>30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Arial</vt:lpstr>
      <vt:lpstr>Calibri</vt:lpstr>
      <vt:lpstr>Lucida Grande</vt:lpstr>
      <vt:lpstr>Verdana</vt:lpstr>
      <vt:lpstr>Wingdings</vt:lpstr>
      <vt:lpstr>Title slide (Design 1)</vt:lpstr>
      <vt:lpstr>Title slide (Design 2)</vt:lpstr>
      <vt:lpstr>Content slides</vt:lpstr>
      <vt:lpstr>Content slides (No logo)</vt:lpstr>
      <vt:lpstr>Closing slides</vt:lpstr>
      <vt:lpstr>Divider slides</vt:lpstr>
      <vt:lpstr>Blank slides</vt:lpstr>
      <vt:lpstr>BD</vt:lpstr>
      <vt:lpstr>BD EpiCenter™ WHONET Integration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Header</dc:title>
  <dc:creator>Victoria Baughman</dc:creator>
  <cp:lastModifiedBy>Dr. Jens Tilman Wilhelm Thomsen</cp:lastModifiedBy>
  <cp:revision>194</cp:revision>
  <cp:lastPrinted>2015-11-17T21:33:36Z</cp:lastPrinted>
  <dcterms:created xsi:type="dcterms:W3CDTF">2015-10-27T17:31:14Z</dcterms:created>
  <dcterms:modified xsi:type="dcterms:W3CDTF">2019-07-09T05:02:23Z</dcterms:modified>
</cp:coreProperties>
</file>