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22" r:id="rId5"/>
    <p:sldId id="323" r:id="rId6"/>
    <p:sldId id="326" r:id="rId7"/>
    <p:sldId id="327" r:id="rId8"/>
    <p:sldId id="328" r:id="rId9"/>
    <p:sldId id="333" r:id="rId10"/>
    <p:sldId id="332" r:id="rId11"/>
    <p:sldId id="334" r:id="rId12"/>
    <p:sldId id="329"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52" autoAdjust="0"/>
    <p:restoredTop sz="94619" autoAdjust="0"/>
  </p:normalViewPr>
  <p:slideViewPr>
    <p:cSldViewPr snapToGrid="0">
      <p:cViewPr varScale="1">
        <p:scale>
          <a:sx n="70" d="100"/>
          <a:sy n="70" d="100"/>
        </p:scale>
        <p:origin x="78" y="9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8/20/2022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8/20/2022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8/20/2022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8/20/2022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8/20/2022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8/20/2022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jstelling@rics.bwh.harvard.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jstelling@rics.bwh.harvard.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jstelling@rics.bwh.harvard.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t="11029" b="16623"/>
          <a:stretch/>
        </p:blipFill>
        <p:spPr>
          <a:xfrm>
            <a:off x="-3047" y="10"/>
            <a:ext cx="12191999"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en-US" dirty="0" err="1">
                <a:solidFill>
                  <a:schemeClr val="bg1"/>
                </a:solidFill>
              </a:rPr>
              <a:t>baclink</a:t>
            </a:r>
            <a:br>
              <a:rPr lang="en-US" dirty="0">
                <a:solidFill>
                  <a:schemeClr val="bg1"/>
                </a:solidFill>
              </a:rPr>
            </a:br>
            <a:r>
              <a:rPr lang="en-US" dirty="0">
                <a:solidFill>
                  <a:schemeClr val="bg1"/>
                </a:solidFill>
              </a:rPr>
              <a:t>data import module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r>
              <a:rPr lang="en-US" sz="1800" dirty="0">
                <a:solidFill>
                  <a:schemeClr val="bg1"/>
                </a:solidFill>
              </a:rPr>
              <a:t>WHO Collaborating </a:t>
            </a:r>
            <a:r>
              <a:rPr lang="en-US" sz="1800" dirty="0" err="1">
                <a:solidFill>
                  <a:schemeClr val="bg1"/>
                </a:solidFill>
              </a:rPr>
              <a:t>centre</a:t>
            </a:r>
            <a:r>
              <a:rPr lang="en-US" sz="1800" dirty="0">
                <a:solidFill>
                  <a:schemeClr val="bg1"/>
                </a:solidFill>
              </a:rPr>
              <a:t> for surveillance of antimicrobial resistance</a:t>
            </a:r>
          </a:p>
          <a:p>
            <a:pPr algn="ctr"/>
            <a:endParaRPr lang="en-US" sz="1800" dirty="0">
              <a:solidFill>
                <a:schemeClr val="bg1"/>
              </a:solidFill>
            </a:endParaRPr>
          </a:p>
          <a:p>
            <a:pPr algn="ctr"/>
            <a:r>
              <a:rPr lang="en-US" sz="1800">
                <a:solidFill>
                  <a:schemeClr val="bg1"/>
                </a:solidFill>
              </a:rPr>
              <a:t>Data export: Exporting </a:t>
            </a:r>
            <a:r>
              <a:rPr lang="en-US" sz="1800" dirty="0">
                <a:solidFill>
                  <a:schemeClr val="bg1"/>
                </a:solidFill>
              </a:rPr>
              <a:t>data from </a:t>
            </a:r>
            <a:r>
              <a:rPr lang="en-US" sz="1800">
                <a:solidFill>
                  <a:schemeClr val="bg1"/>
                </a:solidFill>
              </a:rPr>
              <a:t>laboratory information systems</a:t>
            </a:r>
            <a:endParaRPr lang="en-US" sz="1800" dirty="0">
              <a:solidFill>
                <a:schemeClr val="bg1"/>
              </a:solidFill>
            </a:endParaRPr>
          </a:p>
        </p:txBody>
      </p:sp>
    </p:spTree>
    <p:extLst>
      <p:ext uri="{BB962C8B-B14F-4D97-AF65-F5344CB8AC3E}">
        <p14:creationId xmlns:p14="http://schemas.microsoft.com/office/powerpoint/2010/main" val="423456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F872F-B4D5-4AEC-AD9C-E5C6795702B4}"/>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Part 2.	What information should be in the export file?</a:t>
            </a:r>
            <a:endParaRPr lang="en-US" dirty="0"/>
          </a:p>
        </p:txBody>
      </p:sp>
      <p:sp>
        <p:nvSpPr>
          <p:cNvPr id="3" name="Content Placeholder 2">
            <a:extLst>
              <a:ext uri="{FF2B5EF4-FFF2-40B4-BE49-F238E27FC236}">
                <a16:creationId xmlns:a16="http://schemas.microsoft.com/office/drawing/2014/main" id="{CB5DF570-5CAF-4259-8CBE-13EE988AAB39}"/>
              </a:ext>
            </a:extLst>
          </p:cNvPr>
          <p:cNvSpPr>
            <a:spLocks noGrp="1"/>
          </p:cNvSpPr>
          <p:nvPr>
            <p:ph idx="1"/>
          </p:nvPr>
        </p:nvSpPr>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Laboratories may perform one, two, or all three of these methods.  Some laboratories enter the quantitative test measurements directly into the computer system (millimeters or µg/ml) </a:t>
            </a:r>
            <a:r>
              <a:rPr lang="en-US" sz="1800" i="1" dirty="0">
                <a:effectLst/>
                <a:latin typeface="Arial" panose="020B0604020202020204" pitchFamily="34" charset="0"/>
                <a:ea typeface="Times New Roman" panose="02020603050405020304" pitchFamily="18" charset="0"/>
              </a:rPr>
              <a:t>or </a:t>
            </a:r>
            <a:r>
              <a:rPr lang="en-US" sz="1800" dirty="0">
                <a:effectLst/>
                <a:latin typeface="Arial" panose="020B0604020202020204" pitchFamily="34" charset="0"/>
                <a:ea typeface="Times New Roman" panose="02020603050405020304" pitchFamily="18" charset="0"/>
              </a:rPr>
              <a:t>the test interpretation (resistant, intermediate, or susceptible) </a:t>
            </a:r>
            <a:r>
              <a:rPr lang="en-US" sz="1800" i="1" dirty="0">
                <a:effectLst/>
                <a:latin typeface="Arial" panose="020B0604020202020204" pitchFamily="34" charset="0"/>
                <a:ea typeface="Times New Roman" panose="02020603050405020304" pitchFamily="18" charset="0"/>
              </a:rPr>
              <a:t>or </a:t>
            </a:r>
            <a:r>
              <a:rPr lang="en-US" sz="1800" dirty="0">
                <a:effectLst/>
                <a:latin typeface="Arial" panose="020B0604020202020204" pitchFamily="34" charset="0"/>
                <a:ea typeface="Times New Roman" panose="02020603050405020304" pitchFamily="18" charset="0"/>
              </a:rPr>
              <a:t>both.  Examples of how you could export the antibiotic results are provided in Part 4.</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There are some additional specialized antibiotic tests that you should also to try to export if feasible:  beta-lactamase, ESBL, </a:t>
            </a:r>
            <a:r>
              <a:rPr lang="en-US" sz="1800" dirty="0" err="1">
                <a:effectLst/>
                <a:latin typeface="Arial" panose="020B0604020202020204" pitchFamily="34" charset="0"/>
                <a:ea typeface="Times New Roman" panose="02020603050405020304" pitchFamily="18" charset="0"/>
              </a:rPr>
              <a:t>Dtest</a:t>
            </a:r>
            <a:r>
              <a:rPr lang="en-US" sz="1800" dirty="0">
                <a:effectLst/>
                <a:latin typeface="Arial" panose="020B0604020202020204" pitchFamily="34" charset="0"/>
                <a:ea typeface="Times New Roman" panose="02020603050405020304" pitchFamily="18" charset="0"/>
              </a:rPr>
              <a:t>, </a:t>
            </a:r>
            <a:r>
              <a:rPr lang="en-US" sz="1800" i="1" dirty="0">
                <a:effectLst/>
                <a:latin typeface="Arial" panose="020B0604020202020204" pitchFamily="34" charset="0"/>
                <a:ea typeface="Times New Roman" panose="02020603050405020304" pitchFamily="18" charset="0"/>
              </a:rPr>
              <a:t>etc.</a:t>
            </a:r>
            <a:r>
              <a:rPr lang="en-US" sz="1800" dirty="0">
                <a:effectLst/>
                <a:latin typeface="Arial" panose="020B0604020202020204" pitchFamily="34" charset="0"/>
                <a:ea typeface="Times New Roman" panose="02020603050405020304" pitchFamily="18" charset="0"/>
              </a:rPr>
              <a:t>  In many computer systems, these tests are treated in the same way as other antimicrobial tests, so no special handling is required to capture the results.  In other systems, results are saved internally in a separate field that you should try to capture.</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59473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6712-957E-49EB-8F1E-862E1647D4EA}"/>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Data codes and date formats</a:t>
            </a:r>
            <a:endParaRPr lang="en-US" dirty="0"/>
          </a:p>
        </p:txBody>
      </p:sp>
      <p:sp>
        <p:nvSpPr>
          <p:cNvPr id="3" name="Content Placeholder 2">
            <a:extLst>
              <a:ext uri="{FF2B5EF4-FFF2-40B4-BE49-F238E27FC236}">
                <a16:creationId xmlns:a16="http://schemas.microsoft.com/office/drawing/2014/main" id="{4B5F4DF5-3A9C-4115-B869-074113A6507F}"/>
              </a:ext>
            </a:extLst>
          </p:cNvPr>
          <p:cNvSpPr>
            <a:spLocks noGrp="1"/>
          </p:cNvSpPr>
          <p:nvPr>
            <p:ph idx="1"/>
          </p:nvPr>
        </p:nvSpPr>
        <p:spPr/>
        <p:txBody>
          <a:bodyPr/>
          <a:lstStyle/>
          <a:p>
            <a:pPr marL="0" indent="0">
              <a:buNone/>
            </a:pP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has a flexible interface for mapping data codes and date formats.  So you should export whatever codes and values are most convenient for you and your laboratory staff.  If you have the choice between exporting a data code (</a:t>
            </a:r>
            <a:r>
              <a:rPr lang="en-US" sz="1800" i="1" dirty="0">
                <a:effectLst/>
                <a:latin typeface="Arial" panose="020B0604020202020204" pitchFamily="34" charset="0"/>
                <a:ea typeface="Times New Roman" panose="02020603050405020304" pitchFamily="18" charset="0"/>
              </a:rPr>
              <a:t>e.g. </a:t>
            </a:r>
            <a:r>
              <a:rPr lang="en-US" sz="1800" dirty="0">
                <a:effectLst/>
                <a:latin typeface="Arial" panose="020B0604020202020204" pitchFamily="34" charset="0"/>
                <a:ea typeface="Times New Roman" panose="02020603050405020304" pitchFamily="18" charset="0"/>
              </a:rPr>
              <a:t>UR) or the corresponding full text (URINE), the full text will probably be more convenient for the users who will do the code mapping.</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3989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4E4-AC0D-45F6-8391-4B02E72FB0C5}"/>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What specimens should be included in the export file?</a:t>
            </a:r>
            <a:endParaRPr lang="en-US" dirty="0"/>
          </a:p>
        </p:txBody>
      </p:sp>
      <p:sp>
        <p:nvSpPr>
          <p:cNvPr id="3" name="Content Placeholder 2">
            <a:extLst>
              <a:ext uri="{FF2B5EF4-FFF2-40B4-BE49-F238E27FC236}">
                <a16:creationId xmlns:a16="http://schemas.microsoft.com/office/drawing/2014/main" id="{55B4F2BC-73AE-4036-8C4D-7DE74F1B69E5}"/>
              </a:ext>
            </a:extLst>
          </p:cNvPr>
          <p:cNvSpPr>
            <a:spLocks noGrp="1"/>
          </p:cNvSpPr>
          <p:nvPr>
            <p:ph idx="1"/>
          </p:nvPr>
        </p:nvSpPr>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When you export results from your LIS, you can export results from all specimens or from a subset of specimens.  The three most common options would be: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1.	All specimens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2.	All “positive” specimens (do not include specimens with “No growth”)</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3.	All “positive” specimens with antimicrobial susceptibility test results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Any of these approaches are reasonable options.  The first approach will have the most information available for analysis, but these files can also be very large because of the large number of “negative” results.  Option 2 is a reasonable compromise for many laboratories between the value of the information, the size of the data file, and the speed of data analysis.</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01825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D1F7E-C8F2-4E23-AA40-4DBE855355F5}"/>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Part 3.	How should the information be organized?</a:t>
            </a:r>
            <a:endParaRPr lang="en-US" dirty="0"/>
          </a:p>
        </p:txBody>
      </p:sp>
      <p:sp>
        <p:nvSpPr>
          <p:cNvPr id="3" name="Content Placeholder 2">
            <a:extLst>
              <a:ext uri="{FF2B5EF4-FFF2-40B4-BE49-F238E27FC236}">
                <a16:creationId xmlns:a16="http://schemas.microsoft.com/office/drawing/2014/main" id="{FAFB95E1-C8CB-40BF-A657-226F41B40558}"/>
              </a:ext>
            </a:extLst>
          </p:cNvPr>
          <p:cNvSpPr>
            <a:spLocks noGrp="1"/>
          </p:cNvSpPr>
          <p:nvPr>
            <p:ph idx="1"/>
          </p:nvPr>
        </p:nvSpPr>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b="1" dirty="0">
                <a:effectLst/>
                <a:latin typeface="Arial" panose="020B0604020202020204" pitchFamily="34" charset="0"/>
                <a:ea typeface="Times New Roman" panose="02020603050405020304" pitchFamily="18" charset="0"/>
              </a:rPr>
              <a:t>File format</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Most institutions find the use of delimited text files to be the most convenient means of exporting data to WHONET.  The choice of field delimiter (comma, tab, semi-colon, </a:t>
            </a:r>
            <a:r>
              <a:rPr lang="en-US" sz="1800" i="1" dirty="0">
                <a:effectLst/>
                <a:latin typeface="Arial" panose="020B0604020202020204" pitchFamily="34" charset="0"/>
                <a:ea typeface="Times New Roman" panose="02020603050405020304" pitchFamily="18" charset="0"/>
              </a:rPr>
              <a:t>etc.</a:t>
            </a:r>
            <a:r>
              <a:rPr lang="en-US" sz="1800" dirty="0">
                <a:effectLst/>
                <a:latin typeface="Arial" panose="020B0604020202020204" pitchFamily="34" charset="0"/>
                <a:ea typeface="Times New Roman" panose="02020603050405020304" pitchFamily="18" charset="0"/>
              </a:rPr>
              <a:t>) is configurable by the user.  Other options include fixed-column text, Microsoft Access, or </a:t>
            </a:r>
            <a:r>
              <a:rPr lang="en-US" sz="1800" dirty="0" err="1">
                <a:effectLst/>
                <a:latin typeface="Arial" panose="020B0604020202020204" pitchFamily="34" charset="0"/>
                <a:ea typeface="Times New Roman" panose="02020603050405020304" pitchFamily="18" charset="0"/>
              </a:rPr>
              <a:t>dBASE</a:t>
            </a:r>
            <a:r>
              <a:rPr lang="en-US" sz="1800" dirty="0">
                <a:effectLst/>
                <a:latin typeface="Arial" panose="020B0604020202020204" pitchFamily="34" charset="0"/>
                <a:ea typeface="Times New Roman" panose="02020603050405020304" pitchFamily="18" charset="0"/>
              </a:rPr>
              <a:t>.  The use of a file header (the first row of the file indicates the names of the data fields) is often convenient for the data manager, but is not a requirement.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works with “flat” non-relational databases.  Create one column for each of the fields that you intend to export:  medical record number, patient location, collection date, organism, </a:t>
            </a:r>
            <a:r>
              <a:rPr lang="en-US" sz="1800" i="1" dirty="0">
                <a:effectLst/>
                <a:latin typeface="Arial" panose="020B0604020202020204" pitchFamily="34" charset="0"/>
                <a:ea typeface="Times New Roman" panose="02020603050405020304" pitchFamily="18" charset="0"/>
              </a:rPr>
              <a:t>etc.</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71985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0F17-F646-4F02-98AB-FBA16D2042E1}"/>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Antibiotic results – organization of records</a:t>
            </a:r>
            <a:endParaRPr lang="en-US" dirty="0"/>
          </a:p>
        </p:txBody>
      </p:sp>
      <p:sp>
        <p:nvSpPr>
          <p:cNvPr id="3" name="Content Placeholder 2">
            <a:extLst>
              <a:ext uri="{FF2B5EF4-FFF2-40B4-BE49-F238E27FC236}">
                <a16:creationId xmlns:a16="http://schemas.microsoft.com/office/drawing/2014/main" id="{E9057FF5-6725-4C21-80B7-A49FCC2FA314}"/>
              </a:ext>
            </a:extLst>
          </p:cNvPr>
          <p:cNvSpPr>
            <a:spLocks noGrp="1"/>
          </p:cNvSpPr>
          <p:nvPr>
            <p:ph idx="1"/>
          </p:nvPr>
        </p:nvSpPr>
        <p:spPr/>
        <p:txBody>
          <a:bodyPr/>
          <a:lstStyle/>
          <a:p>
            <a:pPr marL="0" indent="0">
              <a:buNone/>
            </a:pPr>
            <a:r>
              <a:rPr lang="en-US" sz="1800" dirty="0">
                <a:effectLst/>
                <a:latin typeface="Arial" panose="020B0604020202020204" pitchFamily="34" charset="0"/>
                <a:ea typeface="Times New Roman" panose="02020603050405020304" pitchFamily="18" charset="0"/>
              </a:rPr>
              <a:t>Because each bacterial isolate is usually tested against multiple antibiotics and perhaps by one than one test method, there are a few possible acceptable ways of organizing your antibiotic test results in the export file.  The two most common variations are described below.  You should decide which of these two approaches would be easiest to implement and maintain in your system.</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4935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0F17-F646-4F02-98AB-FBA16D2042E1}"/>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Antibiotic results – organization of records</a:t>
            </a:r>
            <a:endParaRPr lang="en-US" dirty="0"/>
          </a:p>
        </p:txBody>
      </p:sp>
      <p:sp>
        <p:nvSpPr>
          <p:cNvPr id="3" name="Content Placeholder 2">
            <a:extLst>
              <a:ext uri="{FF2B5EF4-FFF2-40B4-BE49-F238E27FC236}">
                <a16:creationId xmlns:a16="http://schemas.microsoft.com/office/drawing/2014/main" id="{E9057FF5-6725-4C21-80B7-A49FCC2FA314}"/>
              </a:ext>
            </a:extLst>
          </p:cNvPr>
          <p:cNvSpPr>
            <a:spLocks noGrp="1"/>
          </p:cNvSpPr>
          <p:nvPr>
            <p:ph idx="1"/>
          </p:nvPr>
        </p:nvSpPr>
        <p:spPr/>
        <p:txBody>
          <a:bodyPr>
            <a:normAutofit lnSpcReduction="1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1.	</a:t>
            </a:r>
            <a:r>
              <a:rPr lang="en-US" sz="1800" u="sng" dirty="0">
                <a:effectLst/>
                <a:latin typeface="Arial" panose="020B0604020202020204" pitchFamily="34" charset="0"/>
                <a:ea typeface="Times New Roman" panose="02020603050405020304" pitchFamily="18" charset="0"/>
              </a:rPr>
              <a:t>One isolate per row</a:t>
            </a:r>
            <a:r>
              <a:rPr lang="en-US" sz="1800" dirty="0">
                <a:effectLst/>
                <a:latin typeface="Arial" panose="020B0604020202020204" pitchFamily="34" charset="0"/>
                <a:ea typeface="Times New Roman" panose="02020603050405020304" pitchFamily="18" charset="0"/>
              </a:rPr>
              <a:t>:  Each row in the export file corresponds to the results from one organism.  All results from this organism are saved in this one record.  People entering data manually into Excel usually organize their data in this way – with all of the antibiotic results for one organism saved as part of the same record/data row.  Some hospital systems also export data in this way.</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Example: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First name, Last name, Sex, Location, Specimen type, Specimen date, Organism, PEN, ERY, VAN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John, Smith, Male, Neurology, Blood, 1/1/2006, S. aureus, R, R, 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Mary, Jones, Female, Nursery, CSF, 3/10/2006, S. pneumoniae, S, S, 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Tom, Brown, Male, ICU, Wound, 5/8/2006, C. albicans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The last record illustrates an isolate in which no antibiotics were tested.</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1568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0F17-F646-4F02-98AB-FBA16D2042E1}"/>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Antibiotic results – organization of records</a:t>
            </a:r>
            <a:endParaRPr lang="en-US" dirty="0"/>
          </a:p>
        </p:txBody>
      </p:sp>
      <p:sp>
        <p:nvSpPr>
          <p:cNvPr id="3" name="Content Placeholder 2">
            <a:extLst>
              <a:ext uri="{FF2B5EF4-FFF2-40B4-BE49-F238E27FC236}">
                <a16:creationId xmlns:a16="http://schemas.microsoft.com/office/drawing/2014/main" id="{E9057FF5-6725-4C21-80B7-A49FCC2FA314}"/>
              </a:ext>
            </a:extLst>
          </p:cNvPr>
          <p:cNvSpPr>
            <a:spLocks noGrp="1"/>
          </p:cNvSpPr>
          <p:nvPr>
            <p:ph idx="1"/>
          </p:nvPr>
        </p:nvSpPr>
        <p:spPr/>
        <p:txBody>
          <a:bodyPr>
            <a:normAutofit fontScale="92500" lnSpcReduction="2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2.	</a:t>
            </a:r>
            <a:r>
              <a:rPr lang="en-US" sz="1800" u="sng" dirty="0">
                <a:effectLst/>
                <a:latin typeface="Arial" panose="020B0604020202020204" pitchFamily="34" charset="0"/>
                <a:ea typeface="Times New Roman" panose="02020603050405020304" pitchFamily="18" charset="0"/>
              </a:rPr>
              <a:t>One antibiotic result per row</a:t>
            </a:r>
            <a:r>
              <a:rPr lang="en-US" sz="1800" dirty="0">
                <a:effectLst/>
                <a:latin typeface="Arial" panose="020B0604020202020204" pitchFamily="34" charset="0"/>
                <a:ea typeface="Times New Roman" panose="02020603050405020304" pitchFamily="18" charset="0"/>
              </a:rPr>
              <a:t>:  Each row in the export file corresponds to one antibiotic test result.  So if an organism is tested against 12 antibiotics, this organism would require 12 records in the export file.  This approach is very commonly used when exporting data from relational databases, such as those common in LIS </a:t>
            </a:r>
            <a:r>
              <a:rPr lang="en-US" sz="1800" dirty="0" err="1">
                <a:effectLst/>
                <a:latin typeface="Arial" panose="020B0604020202020204" pitchFamily="34" charset="0"/>
                <a:ea typeface="Times New Roman" panose="02020603050405020304" pitchFamily="18" charset="0"/>
              </a:rPr>
              <a:t>softwares</a:t>
            </a:r>
            <a:r>
              <a:rPr lang="en-US" sz="1800" dirty="0">
                <a:effectLst/>
                <a:latin typeface="Arial" panose="020B0604020202020204" pitchFamily="34" charset="0"/>
                <a:ea typeface="Times New Roman" panose="02020603050405020304" pitchFamily="18" charset="0"/>
              </a:rPr>
              <a:t> or laboratory instruments.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Example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First name, Last name, Sex, Location, Specimen type, Specimen date, Organism, Antibiotic, Result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John, Smith, Male, Neurology, Blood, 1/1/2006, S. aureus, PEN, 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John, Smith, Male, Neurology, Blood, 1/1/2006, S. aureus, ERY, 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John, Smith, Male, Neurology, Blood, 1/1/2006, S. aureus, VAN, 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Mary, Jones, Female, Nursery, CSF, 3/10/2006, S. </a:t>
            </a:r>
            <a:r>
              <a:rPr lang="en-US" sz="1800" dirty="0" err="1">
                <a:effectLst/>
                <a:latin typeface="Arial" panose="020B0604020202020204" pitchFamily="34" charset="0"/>
                <a:ea typeface="Times New Roman" panose="02020603050405020304" pitchFamily="18" charset="0"/>
              </a:rPr>
              <a:t>pneumo</a:t>
            </a:r>
            <a:r>
              <a:rPr lang="en-US" sz="1800" dirty="0">
                <a:effectLst/>
                <a:latin typeface="Arial" panose="020B0604020202020204" pitchFamily="34" charset="0"/>
                <a:ea typeface="Times New Roman" panose="02020603050405020304" pitchFamily="18" charset="0"/>
              </a:rPr>
              <a:t>, PEN, 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Mary, Jones, Female, Nursery, CSF, 3/10/2006, S. </a:t>
            </a:r>
            <a:r>
              <a:rPr lang="en-US" sz="1800" dirty="0" err="1">
                <a:effectLst/>
                <a:latin typeface="Arial" panose="020B0604020202020204" pitchFamily="34" charset="0"/>
                <a:ea typeface="Times New Roman" panose="02020603050405020304" pitchFamily="18" charset="0"/>
              </a:rPr>
              <a:t>pneumo</a:t>
            </a:r>
            <a:r>
              <a:rPr lang="en-US" sz="1800" dirty="0">
                <a:effectLst/>
                <a:latin typeface="Arial" panose="020B0604020202020204" pitchFamily="34" charset="0"/>
                <a:ea typeface="Times New Roman" panose="02020603050405020304" pitchFamily="18" charset="0"/>
              </a:rPr>
              <a:t>, ERY, 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Mary, Jones, Female, Nursery, CSF, 3/10/2006, S. </a:t>
            </a:r>
            <a:r>
              <a:rPr lang="en-US" sz="1800" dirty="0" err="1">
                <a:effectLst/>
                <a:latin typeface="Arial" panose="020B0604020202020204" pitchFamily="34" charset="0"/>
                <a:ea typeface="Times New Roman" panose="02020603050405020304" pitchFamily="18" charset="0"/>
              </a:rPr>
              <a:t>pneumo</a:t>
            </a:r>
            <a:r>
              <a:rPr lang="en-US" sz="1800" dirty="0">
                <a:effectLst/>
                <a:latin typeface="Arial" panose="020B0604020202020204" pitchFamily="34" charset="0"/>
                <a:ea typeface="Times New Roman" panose="02020603050405020304" pitchFamily="18" charset="0"/>
              </a:rPr>
              <a:t>, VAN, 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Tom, Brown, Male, ICU, Wound, 5/8/2006, C. albicans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9785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0F17-F646-4F02-98AB-FBA16D2042E1}"/>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Antibiotic results – organization of records</a:t>
            </a:r>
            <a:endParaRPr lang="en-US" dirty="0"/>
          </a:p>
        </p:txBody>
      </p:sp>
      <p:sp>
        <p:nvSpPr>
          <p:cNvPr id="3" name="Content Placeholder 2">
            <a:extLst>
              <a:ext uri="{FF2B5EF4-FFF2-40B4-BE49-F238E27FC236}">
                <a16:creationId xmlns:a16="http://schemas.microsoft.com/office/drawing/2014/main" id="{E9057FF5-6725-4C21-80B7-A49FCC2FA314}"/>
              </a:ext>
            </a:extLst>
          </p:cNvPr>
          <p:cNvSpPr>
            <a:spLocks noGrp="1"/>
          </p:cNvSpPr>
          <p:nvPr>
            <p:ph idx="1"/>
          </p:nvPr>
        </p:nvSpPr>
        <p:spPr/>
        <p:txBody>
          <a:bodyPr>
            <a:normAutofit/>
          </a:bodyPr>
          <a:lstStyle/>
          <a:p>
            <a:pPr>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An advantage of the first approach is that files are much smaller in size; these files are also easy to manage in Excel and other data management </a:t>
            </a:r>
            <a:r>
              <a:rPr lang="en-US" sz="1800" dirty="0" err="1">
                <a:effectLst/>
                <a:latin typeface="Arial" panose="020B0604020202020204" pitchFamily="34" charset="0"/>
                <a:ea typeface="Times New Roman" panose="02020603050405020304" pitchFamily="18" charset="0"/>
              </a:rPr>
              <a:t>softwares</a:t>
            </a:r>
            <a:r>
              <a:rPr lang="en-US" sz="1800" dirty="0">
                <a:effectLst/>
                <a:latin typeface="Arial" panose="020B0604020202020204" pitchFamily="34" charset="0"/>
                <a:ea typeface="Times New Roman" panose="02020603050405020304" pitchFamily="18" charset="0"/>
              </a:rPr>
              <a:t>.  </a:t>
            </a:r>
          </a:p>
          <a:p>
            <a:pPr>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An advantage of the second approach is that it is often easier to maintain in the long-term as additional antibiotics are added to the database. </a:t>
            </a:r>
          </a:p>
        </p:txBody>
      </p:sp>
    </p:spTree>
    <p:extLst>
      <p:ext uri="{BB962C8B-B14F-4D97-AF65-F5344CB8AC3E}">
        <p14:creationId xmlns:p14="http://schemas.microsoft.com/office/powerpoint/2010/main" val="1447157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0F17-F646-4F02-98AB-FBA16D2042E1}"/>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Antibiotic results – organization of records</a:t>
            </a:r>
            <a:endParaRPr lang="en-US" dirty="0"/>
          </a:p>
        </p:txBody>
      </p:sp>
      <p:sp>
        <p:nvSpPr>
          <p:cNvPr id="3" name="Content Placeholder 2">
            <a:extLst>
              <a:ext uri="{FF2B5EF4-FFF2-40B4-BE49-F238E27FC236}">
                <a16:creationId xmlns:a16="http://schemas.microsoft.com/office/drawing/2014/main" id="{E9057FF5-6725-4C21-80B7-A49FCC2FA314}"/>
              </a:ext>
            </a:extLst>
          </p:cNvPr>
          <p:cNvSpPr>
            <a:spLocks noGrp="1"/>
          </p:cNvSpPr>
          <p:nvPr>
            <p:ph idx="1"/>
          </p:nvPr>
        </p:nvSpPr>
        <p:spPr/>
        <p:txBody>
          <a:bodyPr>
            <a:normAutofit/>
          </a:bodyPr>
          <a:lstStyle/>
          <a:p>
            <a:pPr>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If the laboratory starts testing a new antibiotic, the first approach would require the programmer to add new columns to the data export, and if this is not done, the new antibiotic will not be captured. </a:t>
            </a:r>
          </a:p>
          <a:p>
            <a:pPr>
              <a:spcBef>
                <a:spcPts val="0"/>
              </a:spcBef>
              <a:spcAft>
                <a:spcPts val="0"/>
              </a:spcAft>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In the second approach, new antibiotics will generally show up automatically as additional rows in the export file, requiring no change in the structure of the data file.</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8277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9C13-498A-44D4-9542-51D7C8C2B821}"/>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Antibiotic results – test measurements and test interpretations</a:t>
            </a:r>
            <a:endParaRPr lang="en-US" dirty="0"/>
          </a:p>
        </p:txBody>
      </p:sp>
      <p:sp>
        <p:nvSpPr>
          <p:cNvPr id="3" name="Content Placeholder 2">
            <a:extLst>
              <a:ext uri="{FF2B5EF4-FFF2-40B4-BE49-F238E27FC236}">
                <a16:creationId xmlns:a16="http://schemas.microsoft.com/office/drawing/2014/main" id="{99D2FF3C-43CF-45C0-91F3-04FCBC8F0DA6}"/>
              </a:ext>
            </a:extLst>
          </p:cNvPr>
          <p:cNvSpPr>
            <a:spLocks noGrp="1"/>
          </p:cNvSpPr>
          <p:nvPr>
            <p:ph idx="1"/>
          </p:nvPr>
        </p:nvSpPr>
        <p:spPr/>
        <p:txBody>
          <a:bodyPr>
            <a:normAutofit fontScale="85000" lnSpcReduction="2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If your laboratory only uses one test method, then there is no need for you to indicate the test method in the exported data file, as in the examples given above.  On the other hand, if your laboratory does testing by more than one method, then you should also try to indicate the test method in the exported data file.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Example with disk and MIC data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First name, Last name, Specimen type, Specimen date, Organism, Antibiotic, Method, Measurement, Interp.</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John, Smith, Blood, 1/1/2006, S. aureus, Disk, PEN, 6, 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John, Smith, Blood, 1/1/2006, S. aureus, Disk, ERY, 10, 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John, Smith, Blood, 1/1/2006, S. aureus, Disk, VAN, 19, 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Mary, Jones, CSF, 3/10/2006, S. </a:t>
            </a:r>
            <a:r>
              <a:rPr lang="en-US" sz="1800" dirty="0" err="1">
                <a:effectLst/>
                <a:latin typeface="Arial" panose="020B0604020202020204" pitchFamily="34" charset="0"/>
                <a:ea typeface="Times New Roman" panose="02020603050405020304" pitchFamily="18" charset="0"/>
              </a:rPr>
              <a:t>pneumo</a:t>
            </a:r>
            <a:r>
              <a:rPr lang="en-US" sz="1800" dirty="0">
                <a:effectLst/>
                <a:latin typeface="Arial" panose="020B0604020202020204" pitchFamily="34" charset="0"/>
                <a:ea typeface="Times New Roman" panose="02020603050405020304" pitchFamily="18" charset="0"/>
              </a:rPr>
              <a:t>, MIC, PEN, 0.064, 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Mary, Jones, CSF, 3/10/2006, S. </a:t>
            </a:r>
            <a:r>
              <a:rPr lang="en-US" sz="1800" dirty="0" err="1">
                <a:effectLst/>
                <a:latin typeface="Arial" panose="020B0604020202020204" pitchFamily="34" charset="0"/>
                <a:ea typeface="Times New Roman" panose="02020603050405020304" pitchFamily="18" charset="0"/>
              </a:rPr>
              <a:t>pneumo</a:t>
            </a:r>
            <a:r>
              <a:rPr lang="en-US" sz="1800" dirty="0">
                <a:effectLst/>
                <a:latin typeface="Arial" panose="020B0604020202020204" pitchFamily="34" charset="0"/>
                <a:ea typeface="Times New Roman" panose="02020603050405020304" pitchFamily="18" charset="0"/>
              </a:rPr>
              <a:t>, MIC, ERY, &lt;=0.25, 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Mary, Jones, CSF, 3/10/2006, S. </a:t>
            </a:r>
            <a:r>
              <a:rPr lang="en-US" sz="1800" dirty="0" err="1">
                <a:effectLst/>
                <a:latin typeface="Arial" panose="020B0604020202020204" pitchFamily="34" charset="0"/>
                <a:ea typeface="Times New Roman" panose="02020603050405020304" pitchFamily="18" charset="0"/>
              </a:rPr>
              <a:t>pneumo</a:t>
            </a:r>
            <a:r>
              <a:rPr lang="en-US" sz="1800" dirty="0">
                <a:effectLst/>
                <a:latin typeface="Arial" panose="020B0604020202020204" pitchFamily="34" charset="0"/>
                <a:ea typeface="Times New Roman" panose="02020603050405020304" pitchFamily="18" charset="0"/>
              </a:rPr>
              <a:t>, MIC, VAN, 1, 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Tom, Brown, Wound, 5/8/2006, C. albicans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For many laboratories, this last example presented could be a useful model to emulate when you develop your export routine.  In addition to the fields shown in this example, you should also export the other relevant fields described earlier.</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7598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9C43-4F89-4DD5-A604-976E4C60BCBD}"/>
              </a:ext>
            </a:extLst>
          </p:cNvPr>
          <p:cNvSpPr>
            <a:spLocks noGrp="1"/>
          </p:cNvSpPr>
          <p:nvPr>
            <p:ph type="title"/>
          </p:nvPr>
        </p:nvSpPr>
        <p:spPr/>
        <p:txBody>
          <a:bodyPr/>
          <a:lstStyle/>
          <a:p>
            <a:r>
              <a:rPr lang="en-US" sz="1800" b="1" dirty="0" err="1">
                <a:effectLst/>
                <a:latin typeface="Arial" panose="020B0604020202020204" pitchFamily="34" charset="0"/>
                <a:ea typeface="Times New Roman" panose="02020603050405020304" pitchFamily="18" charset="0"/>
              </a:rPr>
              <a:t>BacLink</a:t>
            </a:r>
            <a:r>
              <a:rPr lang="en-US" sz="1800" b="1" dirty="0">
                <a:effectLst/>
                <a:latin typeface="Arial" panose="020B0604020202020204" pitchFamily="34" charset="0"/>
                <a:ea typeface="Times New Roman" panose="02020603050405020304" pitchFamily="18" charset="0"/>
              </a:rPr>
              <a:t> Tutorial - Laboratory information systems</a:t>
            </a:r>
            <a:endParaRPr lang="en-US" dirty="0"/>
          </a:p>
        </p:txBody>
      </p:sp>
      <p:sp>
        <p:nvSpPr>
          <p:cNvPr id="3" name="Content Placeholder 2">
            <a:extLst>
              <a:ext uri="{FF2B5EF4-FFF2-40B4-BE49-F238E27FC236}">
                <a16:creationId xmlns:a16="http://schemas.microsoft.com/office/drawing/2014/main" id="{987CA792-E5FF-4656-9257-F1BEC5ADDAA5}"/>
              </a:ext>
            </a:extLst>
          </p:cNvPr>
          <p:cNvSpPr>
            <a:spLocks noGrp="1"/>
          </p:cNvSpPr>
          <p:nvPr>
            <p:ph idx="1"/>
          </p:nvPr>
        </p:nvSpPr>
        <p:spPr/>
        <p:txBody>
          <a:bodyPr>
            <a:normAutofit lnSpcReduction="1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document covers the following areas: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Part 1.		What does the laboratory need from the IT Department to run WHONET?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Part 2.		What information should be in the export file?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Part 3.		How should the information be organized?</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Part 4.		How often should data be exported?</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a:latin typeface="Arial" panose="020B0604020202020204" pitchFamily="34" charset="0"/>
                <a:ea typeface="Times New Roman" panose="02020603050405020304" pitchFamily="18" charset="0"/>
              </a:rPr>
              <a:t>P</a:t>
            </a:r>
            <a:r>
              <a:rPr lang="en-US" sz="1800">
                <a:effectLst/>
                <a:latin typeface="Arial" panose="020B0604020202020204" pitchFamily="34" charset="0"/>
                <a:ea typeface="Times New Roman" panose="02020603050405020304" pitchFamily="18" charset="0"/>
              </a:rPr>
              <a:t>art 5.</a:t>
            </a:r>
            <a:r>
              <a:rPr lang="en-US" sz="1800" dirty="0">
                <a:effectLst/>
                <a:latin typeface="Arial" panose="020B0604020202020204" pitchFamily="34" charset="0"/>
                <a:ea typeface="Times New Roman" panose="02020603050405020304" pitchFamily="18" charset="0"/>
              </a:rPr>
              <a:t>		What comes next?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purpose of this document is to describe to IT staff the purpose of the WHONET and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softwares</a:t>
            </a:r>
            <a:r>
              <a:rPr lang="en-US" sz="1800" dirty="0">
                <a:effectLst/>
                <a:latin typeface="Arial" panose="020B0604020202020204" pitchFamily="34" charset="0"/>
                <a:ea typeface="Times New Roman" panose="02020603050405020304" pitchFamily="18" charset="0"/>
              </a:rPr>
              <a:t>, and how they may be useful to the laboratory staff, clinicians, pharmacists, and infection control staff in your institution.  The document also provides instructions to IT staff on what laboratory staff will need to implement WHONET and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47492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8651-986A-4035-94FF-EF712F80E7F4}"/>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Antibiotic results – test methods</a:t>
            </a:r>
            <a:endParaRPr lang="en-US" dirty="0"/>
          </a:p>
        </p:txBody>
      </p:sp>
      <p:sp>
        <p:nvSpPr>
          <p:cNvPr id="3" name="Content Placeholder 2">
            <a:extLst>
              <a:ext uri="{FF2B5EF4-FFF2-40B4-BE49-F238E27FC236}">
                <a16:creationId xmlns:a16="http://schemas.microsoft.com/office/drawing/2014/main" id="{E50FB753-399A-443F-BF4C-B128354E9243}"/>
              </a:ext>
            </a:extLst>
          </p:cNvPr>
          <p:cNvSpPr>
            <a:spLocks noGrp="1"/>
          </p:cNvSpPr>
          <p:nvPr>
            <p:ph idx="1"/>
          </p:nvPr>
        </p:nvSpPr>
        <p:spPr/>
        <p:txBody>
          <a:bodyPr>
            <a:normAutofit fontScale="85000" lnSpcReduction="2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If your laboratory only uses one test method, then there is no need for you to indicate the test method in the exported data file, as in the examples given above.  On the other hand, if your laboratory does testing by more than one method, then you should also try to indicate the test method in the exported data file.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Example with disk and MIC data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First name, Last name, Specimen type, Specimen date, Organism, Antibiotic, Method, Measurement, Interp.</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John, Smith, Blood, 1/1/2006, S. aureus, Disk, PEN, 6, 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John, Smith, Blood, 1/1/2006, S. aureus, Disk, ERY, 10, 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John, Smith, Blood, 1/1/2006, S. aureus, Disk, VAN, 19, 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Mary, Jones, CSF, 3/10/2006, S. </a:t>
            </a:r>
            <a:r>
              <a:rPr lang="en-US" sz="1800" dirty="0" err="1">
                <a:effectLst/>
                <a:latin typeface="Arial" panose="020B0604020202020204" pitchFamily="34" charset="0"/>
                <a:ea typeface="Times New Roman" panose="02020603050405020304" pitchFamily="18" charset="0"/>
              </a:rPr>
              <a:t>pneumo</a:t>
            </a:r>
            <a:r>
              <a:rPr lang="en-US" sz="1800" dirty="0">
                <a:effectLst/>
                <a:latin typeface="Arial" panose="020B0604020202020204" pitchFamily="34" charset="0"/>
                <a:ea typeface="Times New Roman" panose="02020603050405020304" pitchFamily="18" charset="0"/>
              </a:rPr>
              <a:t>, MIC, PEN, 0.064, 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Mary, Jones, CSF, 3/10/2006, S. </a:t>
            </a:r>
            <a:r>
              <a:rPr lang="en-US" sz="1800" dirty="0" err="1">
                <a:effectLst/>
                <a:latin typeface="Arial" panose="020B0604020202020204" pitchFamily="34" charset="0"/>
                <a:ea typeface="Times New Roman" panose="02020603050405020304" pitchFamily="18" charset="0"/>
              </a:rPr>
              <a:t>pneumo</a:t>
            </a:r>
            <a:r>
              <a:rPr lang="en-US" sz="1800" dirty="0">
                <a:effectLst/>
                <a:latin typeface="Arial" panose="020B0604020202020204" pitchFamily="34" charset="0"/>
                <a:ea typeface="Times New Roman" panose="02020603050405020304" pitchFamily="18" charset="0"/>
              </a:rPr>
              <a:t>, MIC, ERY, &lt;=0.25, 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Mary, Jones, CSF, 3/10/2006, S. </a:t>
            </a:r>
            <a:r>
              <a:rPr lang="en-US" sz="1800" dirty="0" err="1">
                <a:effectLst/>
                <a:latin typeface="Arial" panose="020B0604020202020204" pitchFamily="34" charset="0"/>
                <a:ea typeface="Times New Roman" panose="02020603050405020304" pitchFamily="18" charset="0"/>
              </a:rPr>
              <a:t>pneumo</a:t>
            </a:r>
            <a:r>
              <a:rPr lang="en-US" sz="1800" dirty="0">
                <a:effectLst/>
                <a:latin typeface="Arial" panose="020B0604020202020204" pitchFamily="34" charset="0"/>
                <a:ea typeface="Times New Roman" panose="02020603050405020304" pitchFamily="18" charset="0"/>
              </a:rPr>
              <a:t>, MIC, VAN, 1, 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Tom, Brown, Wound, 5/8/2006, C. albicans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For many laboratories, this last example presented could be a useful model to emulate when you develop your export routine.  In addition to the fields shown in this example, you should also export the other relevant fields described earlier.</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42608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375C-2065-4F2F-AF0D-BD6512D9D8C9}"/>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Part 4.	How often should data be exported?</a:t>
            </a:r>
            <a:endParaRPr lang="en-US" dirty="0"/>
          </a:p>
        </p:txBody>
      </p:sp>
      <p:sp>
        <p:nvSpPr>
          <p:cNvPr id="3" name="Content Placeholder 2">
            <a:extLst>
              <a:ext uri="{FF2B5EF4-FFF2-40B4-BE49-F238E27FC236}">
                <a16:creationId xmlns:a16="http://schemas.microsoft.com/office/drawing/2014/main" id="{D38245C4-57E8-420A-891E-E65CC7039501}"/>
              </a:ext>
            </a:extLst>
          </p:cNvPr>
          <p:cNvSpPr>
            <a:spLocks noGrp="1"/>
          </p:cNvSpPr>
          <p:nvPr>
            <p:ph idx="1"/>
          </p:nvPr>
        </p:nvSpPr>
        <p:spPr/>
        <p:txBody>
          <a:bodyPr>
            <a:normAutofit lnSpcReduction="1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frequency of data exports will depend on how often the laboratory staff would like to update their databases for analysis.  If the focus is only on general trends in infection and resistance, then once a quarter or once a year may be adequate.  However, if there is interest in tying data analysis to prompt outbreak detection and isolate alerts, then a monthly or weekly export would be more appropriate.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An automated daily download and analysis would be the ideal solution.  This has been implemented in a few institutions, and we are currently working on interface tools to make this a more viable option for laboratories, but at the present time, most laboratories accomplish the data conversions and analyses interactively on a weekly, monthly, or quarterly basis.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For information on the use of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in automated batch mode, please contact us directly for details at </a:t>
            </a:r>
            <a:r>
              <a:rPr lang="en-US" sz="1800" u="sng" dirty="0">
                <a:solidFill>
                  <a:srgbClr val="0000FF"/>
                </a:solidFill>
                <a:effectLst/>
                <a:latin typeface="Arial" panose="020B0604020202020204" pitchFamily="34" charset="0"/>
                <a:ea typeface="Times New Roman" panose="02020603050405020304" pitchFamily="18" charset="0"/>
                <a:hlinkClick r:id="rId2"/>
              </a:rPr>
              <a:t>jstelling@rics.bwh.harvard.edu</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46549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ED05-DAE7-490A-92A8-4C6FEFC4B1C8}"/>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Part 5.	What comes next?</a:t>
            </a:r>
            <a:endParaRPr lang="en-US" dirty="0"/>
          </a:p>
        </p:txBody>
      </p:sp>
      <p:sp>
        <p:nvSpPr>
          <p:cNvPr id="3" name="Content Placeholder 2">
            <a:extLst>
              <a:ext uri="{FF2B5EF4-FFF2-40B4-BE49-F238E27FC236}">
                <a16:creationId xmlns:a16="http://schemas.microsoft.com/office/drawing/2014/main" id="{44998513-0489-4FF0-A413-AD2A6E798735}"/>
              </a:ext>
            </a:extLst>
          </p:cNvPr>
          <p:cNvSpPr>
            <a:spLocks noGrp="1"/>
          </p:cNvSpPr>
          <p:nvPr>
            <p:ph idx="1"/>
          </p:nvPr>
        </p:nvSpPr>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If you succeed in creating a text file with the information described above, the next step is to use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to convert the text file to the WHONET data format.  This can be accomplished by the IT Department, by the laboratory, or by both groups in collaboration.  For information on how to get started with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continue with the tutorial on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 Getting started”.</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If you have any questions about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or WHONET, feel free to contact us at </a:t>
            </a:r>
            <a:r>
              <a:rPr lang="en-US" sz="1800" u="sng" dirty="0">
                <a:solidFill>
                  <a:srgbClr val="0000FF"/>
                </a:solidFill>
                <a:effectLst/>
                <a:latin typeface="Arial" panose="020B0604020202020204" pitchFamily="34" charset="0"/>
                <a:ea typeface="Times New Roman" panose="02020603050405020304" pitchFamily="18" charset="0"/>
                <a:hlinkClick r:id="rId2"/>
              </a:rPr>
              <a:t>jstelling@rics.bwh.harvard.edu</a:t>
            </a:r>
            <a:r>
              <a:rPr lang="en-US" sz="1800" dirty="0">
                <a:effectLst/>
                <a:latin typeface="Arial" panose="020B0604020202020204" pitchFamily="34" charset="0"/>
                <a:ea typeface="Times New Roman" panose="02020603050405020304" pitchFamily="18" charset="0"/>
              </a:rPr>
              <a:t>.  If you would like to assist us in the development of additional interface options for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we would also be very glad to hear from you.</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91125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32AB-A593-487A-A84A-0BB800941093}"/>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12C48EC-CD85-41DC-9FDA-A79E7E26D8BF}"/>
              </a:ext>
            </a:extLst>
          </p:cNvPr>
          <p:cNvSpPr>
            <a:spLocks noGrp="1"/>
          </p:cNvSpPr>
          <p:nvPr>
            <p:ph idx="1"/>
          </p:nvPr>
        </p:nvSpPr>
        <p:spPr>
          <a:xfrm>
            <a:off x="278296" y="5084071"/>
            <a:ext cx="12066104" cy="2608825"/>
          </a:xfrm>
        </p:spPr>
        <p:txBody>
          <a:bodyPr/>
          <a:lstStyle/>
          <a:p>
            <a:pPr marL="0" indent="0">
              <a:buNone/>
            </a:pPr>
            <a:r>
              <a:rPr lang="en-US" sz="2200" dirty="0"/>
              <a:t>On behalf of the WHONET Team, thank you for learning about the WHONET &amp; </a:t>
            </a:r>
            <a:r>
              <a:rPr lang="en-US" sz="2200" dirty="0" err="1"/>
              <a:t>BacLink</a:t>
            </a:r>
            <a:r>
              <a:rPr lang="en-US" sz="2200" dirty="0"/>
              <a:t> Software! </a:t>
            </a:r>
          </a:p>
          <a:p>
            <a:endParaRPr lang="en-US" dirty="0"/>
          </a:p>
          <a:p>
            <a:pPr marL="0" indent="0" algn="ctr">
              <a:buNone/>
            </a:pPr>
            <a:endParaRPr lang="en-US" dirty="0"/>
          </a:p>
        </p:txBody>
      </p:sp>
      <p:pic>
        <p:nvPicPr>
          <p:cNvPr id="5" name="Picture 4" descr="Logo&#10;&#10;Description automatically generated">
            <a:extLst>
              <a:ext uri="{FF2B5EF4-FFF2-40B4-BE49-F238E27FC236}">
                <a16:creationId xmlns:a16="http://schemas.microsoft.com/office/drawing/2014/main" id="{4989D817-ADB7-401F-AB20-D3824E6B2203}"/>
              </a:ext>
            </a:extLst>
          </p:cNvPr>
          <p:cNvPicPr>
            <a:picLocks noChangeAspect="1"/>
          </p:cNvPicPr>
          <p:nvPr/>
        </p:nvPicPr>
        <p:blipFill>
          <a:blip r:embed="rId2"/>
          <a:stretch>
            <a:fillRect/>
          </a:stretch>
        </p:blipFill>
        <p:spPr>
          <a:xfrm>
            <a:off x="3637719" y="1620076"/>
            <a:ext cx="4876810" cy="3657607"/>
          </a:xfrm>
          <a:prstGeom prst="rect">
            <a:avLst/>
          </a:prstGeom>
        </p:spPr>
      </p:pic>
    </p:spTree>
    <p:extLst>
      <p:ext uri="{BB962C8B-B14F-4D97-AF65-F5344CB8AC3E}">
        <p14:creationId xmlns:p14="http://schemas.microsoft.com/office/powerpoint/2010/main" val="3538948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B424-65EF-4FE9-8BDE-3E404EBB36CD}"/>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Part 1 – What does the laboratory need from the IT Department to run WHONET? </a:t>
            </a:r>
            <a:endParaRPr lang="en-US" dirty="0"/>
          </a:p>
        </p:txBody>
      </p:sp>
      <p:sp>
        <p:nvSpPr>
          <p:cNvPr id="3" name="Content Placeholder 2">
            <a:extLst>
              <a:ext uri="{FF2B5EF4-FFF2-40B4-BE49-F238E27FC236}">
                <a16:creationId xmlns:a16="http://schemas.microsoft.com/office/drawing/2014/main" id="{B93D9803-DD70-42D6-AD99-B0B84A32A670}"/>
              </a:ext>
            </a:extLst>
          </p:cNvPr>
          <p:cNvSpPr>
            <a:spLocks noGrp="1"/>
          </p:cNvSpPr>
          <p:nvPr>
            <p:ph idx="1"/>
          </p:nvPr>
        </p:nvSpPr>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Since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cannot access the internal databases of your laboratory information system (LIS), the laboratory needs a data file exported from your system with the desired patient information and microbiological results.  In many institutions, the most convenient type of file to create is a simple delimited text file, though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can also accept a number of other formats.  Information to be included in this export is suggested in Part 3, and the organization of the data in the file is discussed in Part 4.</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Fortunately, most information systems do have the capability of creating such text files using existing data export, report, or interface options.  In the case of the following systems, we have prepared detailed instructions and report templates that you should be able to apply directly:</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	Meditech Magic</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	Cerner Classic</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4325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8215-1347-4534-ABB2-600A4482E44C}"/>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Part 1 – What does the laboratory need from the IT Department to run WHONET? </a:t>
            </a:r>
            <a:endParaRPr lang="en-US" dirty="0"/>
          </a:p>
        </p:txBody>
      </p:sp>
      <p:sp>
        <p:nvSpPr>
          <p:cNvPr id="3" name="Content Placeholder 2">
            <a:extLst>
              <a:ext uri="{FF2B5EF4-FFF2-40B4-BE49-F238E27FC236}">
                <a16:creationId xmlns:a16="http://schemas.microsoft.com/office/drawing/2014/main" id="{9FD0C529-52B6-4AEA-96F5-3DA47232C90A}"/>
              </a:ext>
            </a:extLst>
          </p:cNvPr>
          <p:cNvSpPr>
            <a:spLocks noGrp="1"/>
          </p:cNvSpPr>
          <p:nvPr>
            <p:ph idx="1"/>
          </p:nvPr>
        </p:nvSpPr>
        <p:spPr/>
        <p:txBody>
          <a:bodyPr>
            <a:normAutofit fontScale="92500" lnSpcReduction="1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It is also possible to convert data from the following systems, but we have not developed formal documentation describing the process.  For further details, please contact us directly.</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	</a:t>
            </a:r>
            <a:r>
              <a:rPr lang="en-US" sz="1800" dirty="0" err="1">
                <a:effectLst/>
                <a:latin typeface="Arial" panose="020B0604020202020204" pitchFamily="34" charset="0"/>
                <a:ea typeface="Times New Roman" panose="02020603050405020304" pitchFamily="18" charset="0"/>
              </a:rPr>
              <a:t>ADBakt</a:t>
            </a:r>
            <a:r>
              <a:rPr lang="en-US" sz="1800" dirty="0">
                <a:effectLst/>
                <a:latin typeface="Arial" panose="020B0604020202020204" pitchFamily="34" charset="0"/>
                <a:ea typeface="Times New Roman" panose="02020603050405020304" pitchFamily="18" charset="0"/>
              </a:rPr>
              <a:t> (Sweden, Denmark)</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	MADS (Denmark)</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	Oman Health Information System (Oman)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	</a:t>
            </a:r>
            <a:r>
              <a:rPr lang="en-US" sz="1800" dirty="0" err="1">
                <a:effectLst/>
                <a:latin typeface="Arial" panose="020B0604020202020204" pitchFamily="34" charset="0"/>
                <a:ea typeface="Times New Roman" panose="02020603050405020304" pitchFamily="18" charset="0"/>
              </a:rPr>
              <a:t>WinPath</a:t>
            </a:r>
            <a:r>
              <a:rPr lang="en-US" sz="1800" dirty="0">
                <a:effectLst/>
                <a:latin typeface="Arial" panose="020B0604020202020204" pitchFamily="34" charset="0"/>
                <a:ea typeface="Times New Roman" panose="02020603050405020304" pitchFamily="18" charset="0"/>
              </a:rPr>
              <a:t> (Malaysia)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If you do not have any of the systems indicated above, then you should try to create a delimited text file with the information described below.</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Our group is currently working on the development of interface options for Meditech Client/Server, Cerner </a:t>
            </a:r>
            <a:r>
              <a:rPr lang="en-US" sz="1800" dirty="0" err="1">
                <a:effectLst/>
                <a:latin typeface="Arial" panose="020B0604020202020204" pitchFamily="34" charset="0"/>
                <a:ea typeface="Times New Roman" panose="02020603050405020304" pitchFamily="18" charset="0"/>
              </a:rPr>
              <a:t>Millenium</a:t>
            </a:r>
            <a:r>
              <a:rPr lang="en-US" sz="1800" dirty="0">
                <a:effectLst/>
                <a:latin typeface="Arial" panose="020B0604020202020204" pitchFamily="34" charset="0"/>
                <a:ea typeface="Times New Roman" panose="02020603050405020304" pitchFamily="18" charset="0"/>
              </a:rPr>
              <a:t>, and Mysis.  If you would like to assist in the development or testing of interfaces for these systems or any other system, please contact John Stelling at </a:t>
            </a:r>
            <a:r>
              <a:rPr lang="en-US" sz="1800" u="sng" dirty="0">
                <a:solidFill>
                  <a:srgbClr val="0000FF"/>
                </a:solidFill>
                <a:effectLst/>
                <a:latin typeface="Arial" panose="020B0604020202020204" pitchFamily="34" charset="0"/>
                <a:ea typeface="Times New Roman" panose="02020603050405020304" pitchFamily="18" charset="0"/>
                <a:hlinkClick r:id="rId2"/>
              </a:rPr>
              <a:t>jstelling@rics.bwh.harvard.edu</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78826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97E5-5D4A-4618-B6A9-1CE95B99B8AD}"/>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Part 2.	What information should be in the export file?</a:t>
            </a:r>
            <a:endParaRPr lang="en-US" dirty="0"/>
          </a:p>
        </p:txBody>
      </p:sp>
      <p:sp>
        <p:nvSpPr>
          <p:cNvPr id="3" name="Content Placeholder 2">
            <a:extLst>
              <a:ext uri="{FF2B5EF4-FFF2-40B4-BE49-F238E27FC236}">
                <a16:creationId xmlns:a16="http://schemas.microsoft.com/office/drawing/2014/main" id="{AEB5D5D6-B747-4BFA-B9FF-CD4AF796F3E0}"/>
              </a:ext>
            </a:extLst>
          </p:cNvPr>
          <p:cNvSpPr>
            <a:spLocks noGrp="1"/>
          </p:cNvSpPr>
          <p:nvPr>
            <p:ph idx="1"/>
          </p:nvPr>
        </p:nvSpPr>
        <p:spPr>
          <a:xfrm>
            <a:off x="581192" y="2869441"/>
            <a:ext cx="11029615" cy="2398594"/>
          </a:xfrm>
        </p:spPr>
        <p:txBody>
          <a:bodyPr>
            <a:no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dirty="0">
                <a:effectLst/>
                <a:latin typeface="Arial" panose="020B0604020202020204" pitchFamily="34" charset="0"/>
                <a:ea typeface="Times New Roman" panose="02020603050405020304" pitchFamily="18" charset="0"/>
              </a:rPr>
              <a:t>The following is a list of suggested data fields to be included in the export.  The precise list should be discussed with laboratory staff, and should reflect the information available in your system and the data analysis needs of clinical staff.  All of the fields are optional, though a few are highly recommended.  Feel free to delete any fields which are unneeded and add additional fields that you desire.</a:t>
            </a: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dirty="0">
                <a:effectLst/>
                <a:latin typeface="Arial" panose="020B060402020202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i="1" dirty="0">
                <a:effectLst/>
                <a:latin typeface="Arial" panose="020B0604020202020204" pitchFamily="34" charset="0"/>
                <a:ea typeface="Times New Roman" panose="02020603050405020304" pitchFamily="18" charset="0"/>
              </a:rPr>
              <a:t>Patient fields</a:t>
            </a:r>
            <a:r>
              <a:rPr lang="en-US" dirty="0">
                <a:effectLst/>
                <a:latin typeface="Arial" panose="020B0604020202020204" pitchFamily="34"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dirty="0">
                <a:effectLst/>
                <a:latin typeface="Arial" panose="020B0604020202020204" pitchFamily="34" charset="0"/>
                <a:ea typeface="Times New Roman" panose="02020603050405020304" pitchFamily="18" charset="0"/>
              </a:rPr>
              <a:t>	Identification number (</a:t>
            </a:r>
            <a:r>
              <a:rPr lang="en-US" i="1" dirty="0">
                <a:effectLst/>
                <a:latin typeface="Arial" panose="020B0604020202020204" pitchFamily="34" charset="0"/>
                <a:ea typeface="Times New Roman" panose="02020603050405020304" pitchFamily="18" charset="0"/>
              </a:rPr>
              <a:t>e.g.</a:t>
            </a:r>
            <a:r>
              <a:rPr lang="en-US" dirty="0">
                <a:effectLst/>
                <a:latin typeface="Arial" panose="020B0604020202020204" pitchFamily="34" charset="0"/>
                <a:ea typeface="Times New Roman" panose="02020603050405020304" pitchFamily="18" charset="0"/>
              </a:rPr>
              <a:t> Medical record number) – recommended</a:t>
            </a: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dirty="0">
                <a:effectLst/>
                <a:latin typeface="Arial" panose="020B0604020202020204" pitchFamily="34" charset="0"/>
                <a:ea typeface="Times New Roman" panose="02020603050405020304" pitchFamily="18" charset="0"/>
              </a:rPr>
              <a:t>	Patient first name and last name </a:t>
            </a:r>
            <a:r>
              <a:rPr lang="en-US" i="1" dirty="0">
                <a:effectLst/>
                <a:latin typeface="Arial" panose="020B0604020202020204" pitchFamily="34" charset="0"/>
                <a:ea typeface="Times New Roman" panose="02020603050405020304" pitchFamily="18" charset="0"/>
              </a:rPr>
              <a:t>or </a:t>
            </a:r>
            <a:r>
              <a:rPr lang="en-US" dirty="0">
                <a:effectLst/>
                <a:latin typeface="Arial" panose="020B0604020202020204" pitchFamily="34" charset="0"/>
                <a:ea typeface="Times New Roman" panose="02020603050405020304" pitchFamily="18" charset="0"/>
              </a:rPr>
              <a:t>Patient full name</a:t>
            </a: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dirty="0">
                <a:effectLst/>
                <a:latin typeface="Arial" panose="020B0604020202020204" pitchFamily="34" charset="0"/>
                <a:ea typeface="Times New Roman" panose="02020603050405020304" pitchFamily="18" charset="0"/>
              </a:rPr>
              <a:t>	Sex</a:t>
            </a: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dirty="0">
                <a:effectLst/>
                <a:latin typeface="Arial" panose="020B0604020202020204" pitchFamily="34" charset="0"/>
                <a:ea typeface="Times New Roman" panose="02020603050405020304" pitchFamily="18" charset="0"/>
              </a:rPr>
              <a:t>	Date of birth and/or age</a:t>
            </a: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dirty="0">
                <a:effectLst/>
                <a:latin typeface="Arial" panose="020B0604020202020204" pitchFamily="34" charset="0"/>
                <a:ea typeface="Times New Roman" panose="02020603050405020304" pitchFamily="18" charset="0"/>
              </a:rPr>
              <a:t>	Date of admission</a:t>
            </a: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4283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97E5-5D4A-4618-B6A9-1CE95B99B8AD}"/>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Part 2.	What information should be in the export file?</a:t>
            </a:r>
            <a:endParaRPr lang="en-US" dirty="0"/>
          </a:p>
        </p:txBody>
      </p:sp>
      <p:sp>
        <p:nvSpPr>
          <p:cNvPr id="3" name="Content Placeholder 2">
            <a:extLst>
              <a:ext uri="{FF2B5EF4-FFF2-40B4-BE49-F238E27FC236}">
                <a16:creationId xmlns:a16="http://schemas.microsoft.com/office/drawing/2014/main" id="{AEB5D5D6-B747-4BFA-B9FF-CD4AF796F3E0}"/>
              </a:ext>
            </a:extLst>
          </p:cNvPr>
          <p:cNvSpPr>
            <a:spLocks noGrp="1"/>
          </p:cNvSpPr>
          <p:nvPr>
            <p:ph idx="1"/>
          </p:nvPr>
        </p:nvSpPr>
        <p:spPr>
          <a:xfrm>
            <a:off x="581192" y="3429000"/>
            <a:ext cx="11029615" cy="2398594"/>
          </a:xfrm>
        </p:spPr>
        <p:txBody>
          <a:bodyPr>
            <a:no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dirty="0">
                <a:effectLst/>
                <a:latin typeface="Arial" panose="020B0604020202020204" pitchFamily="34" charset="0"/>
                <a:ea typeface="Times New Roman" panose="02020603050405020304" pitchFamily="18" charset="0"/>
              </a:rPr>
              <a:t>The following is a list of suggested data fields to be included in the export.  The precise list should be discussed with laboratory staff, and should reflect the information available in your system and the data analysis needs of clinical staff.  All of the fields are optional, though a few are highly recommended.  Feel free to delete any fields which are unneeded and add additional fields that you desire.</a:t>
            </a: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i="1" dirty="0">
              <a:effectLst/>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i="1" dirty="0">
                <a:effectLst/>
                <a:latin typeface="Arial" panose="020B0604020202020204" pitchFamily="34" charset="0"/>
                <a:ea typeface="Times New Roman" panose="02020603050405020304" pitchFamily="18" charset="0"/>
              </a:rPr>
              <a:t>Location fields</a:t>
            </a: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dirty="0">
                <a:effectLst/>
                <a:latin typeface="Arial" panose="020B0604020202020204" pitchFamily="34" charset="0"/>
                <a:ea typeface="Times New Roman" panose="02020603050405020304" pitchFamily="18" charset="0"/>
              </a:rPr>
              <a:t>	Patient location (ward or clinic) – recommended</a:t>
            </a: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dirty="0">
                <a:effectLst/>
                <a:latin typeface="Arial" panose="020B0604020202020204" pitchFamily="34" charset="0"/>
                <a:ea typeface="Times New Roman" panose="02020603050405020304" pitchFamily="18" charset="0"/>
              </a:rPr>
              <a:t>	Department or specialty</a:t>
            </a: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dirty="0">
                <a:effectLst/>
                <a:latin typeface="Arial" panose="020B0604020202020204" pitchFamily="34" charset="0"/>
                <a:ea typeface="Times New Roman" panose="02020603050405020304" pitchFamily="18" charset="0"/>
              </a:rPr>
              <a:t>	Institution or facility (in the case of a laboratory serving multiple institutions)</a:t>
            </a: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dirty="0">
                <a:effectLst/>
                <a:latin typeface="Arial" panose="020B0604020202020204" pitchFamily="34" charset="0"/>
                <a:ea typeface="Times New Roman" panose="02020603050405020304" pitchFamily="18" charset="0"/>
              </a:rPr>
              <a:t>	Type of location (for example, inpatient or outpatient)</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dirty="0">
                <a:effectLst/>
                <a:latin typeface="Arial" panose="020B0604020202020204" pitchFamily="34" charset="0"/>
                <a:ea typeface="Times New Roman" panose="02020603050405020304" pitchFamily="18" charset="0"/>
              </a:rPr>
              <a:t>	Antimicrobial susceptibility test results – recommended</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6222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97E5-5D4A-4618-B6A9-1CE95B99B8AD}"/>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Part 2.	What information should be in the export file?</a:t>
            </a:r>
            <a:endParaRPr lang="en-US" dirty="0"/>
          </a:p>
        </p:txBody>
      </p:sp>
      <p:sp>
        <p:nvSpPr>
          <p:cNvPr id="3" name="Content Placeholder 2">
            <a:extLst>
              <a:ext uri="{FF2B5EF4-FFF2-40B4-BE49-F238E27FC236}">
                <a16:creationId xmlns:a16="http://schemas.microsoft.com/office/drawing/2014/main" id="{AEB5D5D6-B747-4BFA-B9FF-CD4AF796F3E0}"/>
              </a:ext>
            </a:extLst>
          </p:cNvPr>
          <p:cNvSpPr>
            <a:spLocks noGrp="1"/>
          </p:cNvSpPr>
          <p:nvPr>
            <p:ph idx="1"/>
          </p:nvPr>
        </p:nvSpPr>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following is a list of suggested data fields to be included in the export.  The precise list should be discussed with laboratory staff, and should reflect the information available in your system and the data analysis needs of clinical staff.  All of the fields are optional, though a few are highly recommended.  Feel free to delete any fields which are unneeded and add additional fields that you desire.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Specimen fields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Specimen or accession number – recommended</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Specimen collection date – recommended</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Specimen type (blood, urine, cerebrospinal fluid, </a:t>
            </a:r>
            <a:r>
              <a:rPr lang="en-US" sz="1800" i="1" dirty="0">
                <a:effectLst/>
                <a:latin typeface="Arial" panose="020B0604020202020204" pitchFamily="34" charset="0"/>
                <a:ea typeface="Times New Roman" panose="02020603050405020304" pitchFamily="18" charset="0"/>
              </a:rPr>
              <a:t>etc.</a:t>
            </a:r>
            <a:r>
              <a:rPr lang="en-US" sz="1800" dirty="0">
                <a:effectLst/>
                <a:latin typeface="Arial" panose="020B0604020202020204" pitchFamily="34" charset="0"/>
                <a:ea typeface="Times New Roman" panose="02020603050405020304" pitchFamily="18" charset="0"/>
              </a:rPr>
              <a:t>) – recommended</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073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97E5-5D4A-4618-B6A9-1CE95B99B8AD}"/>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Part 2.	What information should be in the export file?</a:t>
            </a:r>
            <a:endParaRPr lang="en-US" dirty="0"/>
          </a:p>
        </p:txBody>
      </p:sp>
      <p:sp>
        <p:nvSpPr>
          <p:cNvPr id="3" name="Content Placeholder 2">
            <a:extLst>
              <a:ext uri="{FF2B5EF4-FFF2-40B4-BE49-F238E27FC236}">
                <a16:creationId xmlns:a16="http://schemas.microsoft.com/office/drawing/2014/main" id="{AEB5D5D6-B747-4BFA-B9FF-CD4AF796F3E0}"/>
              </a:ext>
            </a:extLst>
          </p:cNvPr>
          <p:cNvSpPr>
            <a:spLocks noGrp="1"/>
          </p:cNvSpPr>
          <p:nvPr>
            <p:ph idx="1"/>
          </p:nvPr>
        </p:nvSpPr>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following is a list of suggested data fields to be included in the export.  The precise list should be discussed with laboratory staff, and should reflect the information available in your system and the data analysis needs of clinical staff.  All of the fields are optional, though a few are highly recommended.  Feel free to delete any fields which are unneeded and add additional fields that you desire.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Organism results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Organism – recommended</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Antimicrobial susceptibility test results – recommended</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239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F872F-B4D5-4AEC-AD9C-E5C6795702B4}"/>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Part 2.	What information should be in the export file?</a:t>
            </a:r>
            <a:endParaRPr lang="en-US" dirty="0"/>
          </a:p>
        </p:txBody>
      </p:sp>
      <p:sp>
        <p:nvSpPr>
          <p:cNvPr id="3" name="Content Placeholder 2">
            <a:extLst>
              <a:ext uri="{FF2B5EF4-FFF2-40B4-BE49-F238E27FC236}">
                <a16:creationId xmlns:a16="http://schemas.microsoft.com/office/drawing/2014/main" id="{CB5DF570-5CAF-4259-8CBE-13EE988AAB39}"/>
              </a:ext>
            </a:extLst>
          </p:cNvPr>
          <p:cNvSpPr>
            <a:spLocks noGrp="1"/>
          </p:cNvSpPr>
          <p:nvPr>
            <p:ph idx="1"/>
          </p:nvPr>
        </p:nvSpPr>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Most of the above fields are self-explanatory.  For antimicrobial susceptibility test results, a few additional comments are needed.</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three most common methods for performing antimicrobial susceptibility tests are: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1.	Disk diffusion, also known as Kirby-Bauer.  Results are measured in millimeters.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2.	MIC determination.  MIC = minimal inhibitory concentration.  In routine laboratories, MICs are usually determined with automated susceptibility test instruments, such as </a:t>
            </a:r>
            <a:r>
              <a:rPr lang="en-US" sz="1800" dirty="0" err="1">
                <a:effectLst/>
                <a:latin typeface="Arial" panose="020B0604020202020204" pitchFamily="34" charset="0"/>
                <a:ea typeface="Times New Roman" panose="02020603050405020304" pitchFamily="18" charset="0"/>
              </a:rPr>
              <a:t>MicroScan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Sensititre</a:t>
            </a:r>
            <a:r>
              <a:rPr lang="en-US" sz="1800" dirty="0">
                <a:effectLst/>
                <a:latin typeface="Arial" panose="020B0604020202020204" pitchFamily="34" charset="0"/>
                <a:ea typeface="Times New Roman" panose="02020603050405020304" pitchFamily="18" charset="0"/>
              </a:rPr>
              <a:t>, and </a:t>
            </a:r>
            <a:r>
              <a:rPr lang="en-US" sz="1800" dirty="0" err="1">
                <a:effectLst/>
                <a:latin typeface="Arial" panose="020B0604020202020204" pitchFamily="34" charset="0"/>
                <a:ea typeface="Times New Roman" panose="02020603050405020304" pitchFamily="18" charset="0"/>
              </a:rPr>
              <a:t>Vitek</a:t>
            </a:r>
            <a:r>
              <a:rPr lang="en-US" sz="1800" dirty="0">
                <a:effectLst/>
                <a:latin typeface="Arial" panose="020B0604020202020204" pitchFamily="34" charset="0"/>
                <a:ea typeface="Times New Roman" panose="02020603050405020304" pitchFamily="18" charset="0"/>
              </a:rPr>
              <a:t>.  Quantitative results are given in the form of a concentration, for example micrograms/milliliter (µg/ml).</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3.	</a:t>
            </a:r>
            <a:r>
              <a:rPr lang="en-US" sz="1800" dirty="0" err="1">
                <a:effectLst/>
                <a:latin typeface="Arial" panose="020B0604020202020204" pitchFamily="34" charset="0"/>
                <a:ea typeface="Times New Roman" panose="02020603050405020304" pitchFamily="18" charset="0"/>
              </a:rPr>
              <a:t>Etest</a:t>
            </a:r>
            <a:r>
              <a:rPr lang="en-US" sz="1800" dirty="0">
                <a:effectLst/>
                <a:latin typeface="Arial" panose="020B0604020202020204" pitchFamily="34" charset="0"/>
                <a:ea typeface="Times New Roman" panose="02020603050405020304" pitchFamily="18" charset="0"/>
              </a:rPr>
              <a:t>.  This is a specialized version of a MIC test.  It is a more expensive test than routine MIC tests.  Results are also measured as concentrations, for example (µg/ml).</a:t>
            </a:r>
            <a:endParaRPr lang="en-US" dirty="0"/>
          </a:p>
        </p:txBody>
      </p:sp>
    </p:spTree>
    <p:extLst>
      <p:ext uri="{BB962C8B-B14F-4D97-AF65-F5344CB8AC3E}">
        <p14:creationId xmlns:p14="http://schemas.microsoft.com/office/powerpoint/2010/main" val="1769900673"/>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{E20F6FE4-1967-406C-97E3-A012DDBA97BF}tf67061901_win32</Template>
  <TotalTime>610</TotalTime>
  <Words>3217</Words>
  <Application>Microsoft Office PowerPoint</Application>
  <PresentationFormat>Widescreen</PresentationFormat>
  <Paragraphs>158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Franklin Gothic Book</vt:lpstr>
      <vt:lpstr>Franklin Gothic Demi</vt:lpstr>
      <vt:lpstr>Times New Roman</vt:lpstr>
      <vt:lpstr>Wingdings 2</vt:lpstr>
      <vt:lpstr>DividendVTI</vt:lpstr>
      <vt:lpstr>baclink data import module</vt:lpstr>
      <vt:lpstr>BacLink Tutorial - Laboratory information systems</vt:lpstr>
      <vt:lpstr>Part 1 – What does the laboratory need from the IT Department to run WHONET? </vt:lpstr>
      <vt:lpstr>Part 1 – What does the laboratory need from the IT Department to run WHONET? </vt:lpstr>
      <vt:lpstr>Part 2. What information should be in the export file?</vt:lpstr>
      <vt:lpstr>Part 2. What information should be in the export file?</vt:lpstr>
      <vt:lpstr>Part 2. What information should be in the export file?</vt:lpstr>
      <vt:lpstr>Part 2. What information should be in the export file?</vt:lpstr>
      <vt:lpstr>Part 2. What information should be in the export file?</vt:lpstr>
      <vt:lpstr>Part 2. What information should be in the export file?</vt:lpstr>
      <vt:lpstr>Data codes and date formats</vt:lpstr>
      <vt:lpstr>What specimens should be included in the export file?</vt:lpstr>
      <vt:lpstr>Part 3. How should the information be organized?</vt:lpstr>
      <vt:lpstr>Antibiotic results – organization of records</vt:lpstr>
      <vt:lpstr>Antibiotic results – organization of records</vt:lpstr>
      <vt:lpstr>Antibiotic results – organization of records</vt:lpstr>
      <vt:lpstr>Antibiotic results – organization of records</vt:lpstr>
      <vt:lpstr>Antibiotic results – organization of records</vt:lpstr>
      <vt:lpstr>Antibiotic results – test measurements and test interpretations</vt:lpstr>
      <vt:lpstr>Antibiotic results – test methods</vt:lpstr>
      <vt:lpstr>Part 4. How often should data be exported?</vt:lpstr>
      <vt:lpstr>Part 5. What comes next?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WHONET 2022 laboratory database software</dc:title>
  <dc:creator>Peters, Robert F.</dc:creator>
  <cp:lastModifiedBy>Peters, Robert F.</cp:lastModifiedBy>
  <cp:revision>79</cp:revision>
  <dcterms:created xsi:type="dcterms:W3CDTF">2022-05-03T12:07:18Z</dcterms:created>
  <dcterms:modified xsi:type="dcterms:W3CDTF">2022-08-20T19:48:38Z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