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74" r:id="rId6"/>
    <p:sldId id="277" r:id="rId7"/>
    <p:sldId id="282" r:id="rId8"/>
    <p:sldId id="284" r:id="rId9"/>
    <p:sldId id="286" r:id="rId10"/>
    <p:sldId id="283" r:id="rId11"/>
    <p:sldId id="285" r:id="rId12"/>
    <p:sldId id="287" r:id="rId13"/>
    <p:sldId id="288" r:id="rId14"/>
    <p:sldId id="289" r:id="rId15"/>
    <p:sldId id="290" r:id="rId16"/>
    <p:sldId id="291" r:id="rId17"/>
    <p:sldId id="292"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2" autoAdjust="0"/>
    <p:restoredTop sz="94619" autoAdjust="0"/>
  </p:normalViewPr>
  <p:slideViewPr>
    <p:cSldViewPr snapToGrid="0">
      <p:cViewPr varScale="1">
        <p:scale>
          <a:sx n="70" d="100"/>
          <a:sy n="70" d="100"/>
        </p:scale>
        <p:origin x="48"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8/20/2022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8/20/2022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err="1">
                <a:solidFill>
                  <a:schemeClr val="bg1"/>
                </a:solidFill>
              </a:rPr>
              <a:t>baclink</a:t>
            </a:r>
            <a:br>
              <a:rPr lang="en-US" dirty="0">
                <a:solidFill>
                  <a:schemeClr val="bg1"/>
                </a:solidFill>
              </a:rPr>
            </a:br>
            <a:r>
              <a:rPr lang="en-US" dirty="0">
                <a:solidFill>
                  <a:schemeClr val="bg1"/>
                </a:solidFill>
              </a:rPr>
              <a:t>data import module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a:solidFill>
                  <a:schemeClr val="bg1"/>
                </a:solidFill>
              </a:rPr>
              <a:t>Data export: Exporting </a:t>
            </a:r>
            <a:r>
              <a:rPr lang="en-US" sz="1800" dirty="0">
                <a:solidFill>
                  <a:schemeClr val="bg1"/>
                </a:solidFill>
              </a:rPr>
              <a:t>data </a:t>
            </a:r>
            <a:r>
              <a:rPr lang="en-US" sz="1800">
                <a:solidFill>
                  <a:schemeClr val="bg1"/>
                </a:solidFill>
              </a:rPr>
              <a:t>from phoenix</a:t>
            </a:r>
            <a:endParaRPr lang="en-US" sz="1800" dirty="0">
              <a:solidFill>
                <a:schemeClr val="bg1"/>
              </a:solidFill>
            </a:endParaRPr>
          </a:p>
        </p:txBody>
      </p: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D95-7586-4797-B247-60CEC6A9BDE3}"/>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2.8  EXPORTING DATA FROM </a:t>
            </a:r>
            <a:r>
              <a:rPr lang="en-US" sz="2800" b="1" dirty="0" err="1">
                <a:effectLst/>
                <a:latin typeface="Arial" panose="020B0604020202020204" pitchFamily="34" charset="0"/>
                <a:ea typeface="Times New Roman" panose="02020603050405020304" pitchFamily="18" charset="0"/>
              </a:rPr>
              <a:t>microscan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labpro</a:t>
            </a:r>
            <a:endParaRPr lang="en-US" dirty="0"/>
          </a:p>
        </p:txBody>
      </p:sp>
      <p:sp>
        <p:nvSpPr>
          <p:cNvPr id="3" name="Content Placeholder 2">
            <a:extLst>
              <a:ext uri="{FF2B5EF4-FFF2-40B4-BE49-F238E27FC236}">
                <a16:creationId xmlns:a16="http://schemas.microsoft.com/office/drawing/2014/main" id="{B3A72556-DB16-4979-8C56-A06B0719BB2D}"/>
              </a:ext>
            </a:extLst>
          </p:cNvPr>
          <p:cNvSpPr>
            <a:spLocks noGrp="1"/>
          </p:cNvSpPr>
          <p:nvPr>
            <p:ph idx="1"/>
          </p:nvPr>
        </p:nvSpPr>
        <p:spPr>
          <a:xfrm>
            <a:off x="581193" y="2149798"/>
            <a:ext cx="5514807" cy="3634486"/>
          </a:xfrm>
        </p:spPr>
        <p:txBody>
          <a:bodyPr/>
          <a:lstStyle/>
          <a:p>
            <a:r>
              <a:rPr lang="en-US" sz="1800" dirty="0">
                <a:effectLst/>
                <a:latin typeface="Times New Roman" panose="02020603050405020304" pitchFamily="18" charset="0"/>
                <a:ea typeface="Times New Roman" panose="02020603050405020304" pitchFamily="18" charset="0"/>
              </a:rPr>
              <a:t>Click on the Code Tab and call it WHONET Q</a:t>
            </a:r>
          </a:p>
          <a:p>
            <a:r>
              <a:rPr lang="en-US" sz="1800" dirty="0">
                <a:effectLst/>
                <a:latin typeface="Times New Roman" panose="02020603050405020304" pitchFamily="18" charset="0"/>
                <a:ea typeface="Times New Roman" panose="02020603050405020304" pitchFamily="18" charset="0"/>
              </a:rPr>
              <a:t>Click on the Description Tab and call it WHONET Query</a:t>
            </a:r>
          </a:p>
          <a:p>
            <a:r>
              <a:rPr lang="en-US" sz="1800" dirty="0">
                <a:effectLst/>
                <a:latin typeface="Times New Roman" panose="02020603050405020304" pitchFamily="18" charset="0"/>
                <a:ea typeface="Times New Roman" panose="02020603050405020304" pitchFamily="18" charset="0"/>
              </a:rPr>
              <a:t>Click on “Collect Date” and drag it down to the column below it.</a:t>
            </a:r>
            <a:endParaRPr lang="en-US" dirty="0"/>
          </a:p>
        </p:txBody>
      </p:sp>
      <p:pic>
        <p:nvPicPr>
          <p:cNvPr id="1026" name="Picture 2">
            <a:extLst>
              <a:ext uri="{FF2B5EF4-FFF2-40B4-BE49-F238E27FC236}">
                <a16:creationId xmlns:a16="http://schemas.microsoft.com/office/drawing/2014/main" id="{4F0A489F-2AFC-4A4E-9C2C-030563619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520" y="2127694"/>
            <a:ext cx="5475287"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73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D95-7586-4797-B247-60CEC6A9BDE3}"/>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2.9  EXPORTING DATA FROM </a:t>
            </a:r>
            <a:r>
              <a:rPr lang="en-US" sz="2800" b="1" dirty="0" err="1">
                <a:effectLst/>
                <a:latin typeface="Arial" panose="020B0604020202020204" pitchFamily="34" charset="0"/>
                <a:ea typeface="Times New Roman" panose="02020603050405020304" pitchFamily="18" charset="0"/>
              </a:rPr>
              <a:t>microscan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labpro</a:t>
            </a:r>
            <a:endParaRPr lang="en-US" dirty="0"/>
          </a:p>
        </p:txBody>
      </p:sp>
      <p:sp>
        <p:nvSpPr>
          <p:cNvPr id="3" name="Content Placeholder 2">
            <a:extLst>
              <a:ext uri="{FF2B5EF4-FFF2-40B4-BE49-F238E27FC236}">
                <a16:creationId xmlns:a16="http://schemas.microsoft.com/office/drawing/2014/main" id="{B3A72556-DB16-4979-8C56-A06B0719BB2D}"/>
              </a:ext>
            </a:extLst>
          </p:cNvPr>
          <p:cNvSpPr>
            <a:spLocks noGrp="1"/>
          </p:cNvSpPr>
          <p:nvPr>
            <p:ph idx="1"/>
          </p:nvPr>
        </p:nvSpPr>
        <p:spPr>
          <a:xfrm>
            <a:off x="458361" y="2149792"/>
            <a:ext cx="5824362" cy="3634486"/>
          </a:xfrm>
        </p:spPr>
        <p:txBody>
          <a:bodyPr/>
          <a:lstStyle/>
          <a:p>
            <a:r>
              <a:rPr lang="en-US" sz="1800" dirty="0">
                <a:effectLst/>
                <a:latin typeface="Times New Roman" panose="02020603050405020304" pitchFamily="18" charset="0"/>
                <a:ea typeface="Times New Roman" panose="02020603050405020304" pitchFamily="18" charset="0"/>
              </a:rPr>
              <a:t>Click on the Code Tab and call it WHONET Q</a:t>
            </a:r>
          </a:p>
          <a:p>
            <a:r>
              <a:rPr lang="en-US" sz="1800" dirty="0">
                <a:effectLst/>
                <a:latin typeface="Times New Roman" panose="02020603050405020304" pitchFamily="18" charset="0"/>
                <a:ea typeface="Times New Roman" panose="02020603050405020304" pitchFamily="18" charset="0"/>
              </a:rPr>
              <a:t>Click on the Description Tab and call it WHONET Query</a:t>
            </a:r>
          </a:p>
          <a:p>
            <a:r>
              <a:rPr lang="en-US" sz="1800" dirty="0">
                <a:effectLst/>
                <a:latin typeface="Times New Roman" panose="02020603050405020304" pitchFamily="18" charset="0"/>
                <a:ea typeface="Times New Roman" panose="02020603050405020304" pitchFamily="18" charset="0"/>
              </a:rPr>
              <a:t>Click on “Collect Date” and drag it down to the column below it.</a:t>
            </a:r>
            <a:endParaRPr lang="en-US" dirty="0"/>
          </a:p>
        </p:txBody>
      </p:sp>
      <p:pic>
        <p:nvPicPr>
          <p:cNvPr id="2050" name="Picture 2">
            <a:extLst>
              <a:ext uri="{FF2B5EF4-FFF2-40B4-BE49-F238E27FC236}">
                <a16:creationId xmlns:a16="http://schemas.microsoft.com/office/drawing/2014/main" id="{4B21C508-E3E3-466B-9DD7-218B1BE8E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555" y="2111886"/>
            <a:ext cx="5475287"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42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D95-7586-4797-B247-60CEC6A9BDE3}"/>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2.10  EXPORTING DATA FROM </a:t>
            </a:r>
            <a:r>
              <a:rPr lang="en-US" sz="2800" b="1" dirty="0" err="1">
                <a:effectLst/>
                <a:latin typeface="Arial" panose="020B0604020202020204" pitchFamily="34" charset="0"/>
                <a:ea typeface="Times New Roman" panose="02020603050405020304" pitchFamily="18" charset="0"/>
              </a:rPr>
              <a:t>microscan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labpro</a:t>
            </a:r>
            <a:endParaRPr lang="en-US" dirty="0"/>
          </a:p>
        </p:txBody>
      </p:sp>
      <p:sp>
        <p:nvSpPr>
          <p:cNvPr id="3" name="Content Placeholder 2">
            <a:extLst>
              <a:ext uri="{FF2B5EF4-FFF2-40B4-BE49-F238E27FC236}">
                <a16:creationId xmlns:a16="http://schemas.microsoft.com/office/drawing/2014/main" id="{B3A72556-DB16-4979-8C56-A06B0719BB2D}"/>
              </a:ext>
            </a:extLst>
          </p:cNvPr>
          <p:cNvSpPr>
            <a:spLocks noGrp="1"/>
          </p:cNvSpPr>
          <p:nvPr>
            <p:ph idx="1"/>
          </p:nvPr>
        </p:nvSpPr>
        <p:spPr>
          <a:xfrm>
            <a:off x="581193" y="2340864"/>
            <a:ext cx="5514808" cy="3634486"/>
          </a:xfrm>
        </p:spPr>
        <p:txBody>
          <a:bodyPr/>
          <a:lstStyle/>
          <a:p>
            <a:r>
              <a:rPr lang="en-US" sz="1800" dirty="0">
                <a:effectLst/>
                <a:latin typeface="Times New Roman" panose="02020603050405020304" pitchFamily="18" charset="0"/>
                <a:ea typeface="Times New Roman" panose="02020603050405020304" pitchFamily="18" charset="0"/>
              </a:rPr>
              <a:t>On the right hand side change the dates to whatever dates you would like.</a:t>
            </a:r>
          </a:p>
        </p:txBody>
      </p:sp>
      <p:pic>
        <p:nvPicPr>
          <p:cNvPr id="3074" name="Picture 2">
            <a:extLst>
              <a:ext uri="{FF2B5EF4-FFF2-40B4-BE49-F238E27FC236}">
                <a16:creationId xmlns:a16="http://schemas.microsoft.com/office/drawing/2014/main" id="{1C1C7FBC-2907-4A79-BD42-290F05A61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859" y="2167873"/>
            <a:ext cx="5475287"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62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D95-7586-4797-B247-60CEC6A9BDE3}"/>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2.11  EXPORTING DATA FROM </a:t>
            </a:r>
            <a:r>
              <a:rPr lang="en-US" sz="2800" b="1" dirty="0" err="1">
                <a:effectLst/>
                <a:latin typeface="Arial" panose="020B0604020202020204" pitchFamily="34" charset="0"/>
                <a:ea typeface="Times New Roman" panose="02020603050405020304" pitchFamily="18" charset="0"/>
              </a:rPr>
              <a:t>microscan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labpro</a:t>
            </a:r>
            <a:endParaRPr lang="en-US" dirty="0"/>
          </a:p>
        </p:txBody>
      </p:sp>
      <p:sp>
        <p:nvSpPr>
          <p:cNvPr id="3" name="Content Placeholder 2">
            <a:extLst>
              <a:ext uri="{FF2B5EF4-FFF2-40B4-BE49-F238E27FC236}">
                <a16:creationId xmlns:a16="http://schemas.microsoft.com/office/drawing/2014/main" id="{B3A72556-DB16-4979-8C56-A06B0719BB2D}"/>
              </a:ext>
            </a:extLst>
          </p:cNvPr>
          <p:cNvSpPr>
            <a:spLocks noGrp="1"/>
          </p:cNvSpPr>
          <p:nvPr>
            <p:ph idx="1"/>
          </p:nvPr>
        </p:nvSpPr>
        <p:spPr>
          <a:xfrm>
            <a:off x="581193" y="2340864"/>
            <a:ext cx="5514808" cy="3634486"/>
          </a:xfrm>
        </p:spPr>
        <p:txBody>
          <a:bodyPr/>
          <a:lstStyle/>
          <a:p>
            <a:r>
              <a:rPr lang="en-US" sz="1800" dirty="0">
                <a:effectLst/>
                <a:latin typeface="Times New Roman" panose="02020603050405020304" pitchFamily="18" charset="0"/>
                <a:ea typeface="Times New Roman" panose="02020603050405020304" pitchFamily="18" charset="0"/>
              </a:rPr>
              <a:t>On the top left of the screen click on the icon shaped like a floppy disk, the first one on the left right below the word “Data” to save this query.</a:t>
            </a:r>
            <a:endParaRPr lang="en-US" dirty="0"/>
          </a:p>
        </p:txBody>
      </p:sp>
      <p:pic>
        <p:nvPicPr>
          <p:cNvPr id="4098" name="Picture 2">
            <a:extLst>
              <a:ext uri="{FF2B5EF4-FFF2-40B4-BE49-F238E27FC236}">
                <a16:creationId xmlns:a16="http://schemas.microsoft.com/office/drawing/2014/main" id="{C7527B5D-A0B2-4057-8334-48EF90010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213" y="2130558"/>
            <a:ext cx="5475287"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77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D95-7586-4797-B247-60CEC6A9BDE3}"/>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2.12  EXPORTING DATA FROM </a:t>
            </a:r>
            <a:r>
              <a:rPr lang="en-US" sz="2800" b="1" dirty="0" err="1">
                <a:effectLst/>
                <a:latin typeface="Arial" panose="020B0604020202020204" pitchFamily="34" charset="0"/>
                <a:ea typeface="Times New Roman" panose="02020603050405020304" pitchFamily="18" charset="0"/>
              </a:rPr>
              <a:t>microscan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labpro</a:t>
            </a:r>
            <a:endParaRPr lang="en-US" dirty="0"/>
          </a:p>
        </p:txBody>
      </p:sp>
      <p:sp>
        <p:nvSpPr>
          <p:cNvPr id="3" name="Content Placeholder 2">
            <a:extLst>
              <a:ext uri="{FF2B5EF4-FFF2-40B4-BE49-F238E27FC236}">
                <a16:creationId xmlns:a16="http://schemas.microsoft.com/office/drawing/2014/main" id="{B3A72556-DB16-4979-8C56-A06B0719BB2D}"/>
              </a:ext>
            </a:extLst>
          </p:cNvPr>
          <p:cNvSpPr>
            <a:spLocks noGrp="1"/>
          </p:cNvSpPr>
          <p:nvPr>
            <p:ph idx="1"/>
          </p:nvPr>
        </p:nvSpPr>
        <p:spPr>
          <a:xfrm>
            <a:off x="581193" y="2340864"/>
            <a:ext cx="5514808" cy="3634486"/>
          </a:xfrm>
        </p:spPr>
        <p:txBody>
          <a:bodyPr/>
          <a:lstStyle/>
          <a:p>
            <a:r>
              <a:rPr lang="en-US" sz="1800" dirty="0">
                <a:effectLst/>
                <a:latin typeface="Times New Roman" panose="02020603050405020304" pitchFamily="18" charset="0"/>
                <a:ea typeface="Times New Roman" panose="02020603050405020304" pitchFamily="18" charset="0"/>
              </a:rPr>
              <a:t>Go Back to the main Epidemiology screen</a:t>
            </a:r>
          </a:p>
          <a:p>
            <a:r>
              <a:rPr lang="en-US" sz="1800" dirty="0">
                <a:latin typeface="Times New Roman" panose="02020603050405020304" pitchFamily="18" charset="0"/>
              </a:rPr>
              <a:t>Click on “Export”</a:t>
            </a:r>
          </a:p>
          <a:p>
            <a:r>
              <a:rPr lang="en-US" sz="1800" dirty="0">
                <a:latin typeface="Times New Roman" panose="02020603050405020304" pitchFamily="18" charset="0"/>
              </a:rPr>
              <a:t>Save the file.</a:t>
            </a:r>
            <a:endParaRPr lang="en-US" dirty="0"/>
          </a:p>
        </p:txBody>
      </p:sp>
      <p:pic>
        <p:nvPicPr>
          <p:cNvPr id="5122" name="Picture 2">
            <a:extLst>
              <a:ext uri="{FF2B5EF4-FFF2-40B4-BE49-F238E27FC236}">
                <a16:creationId xmlns:a16="http://schemas.microsoft.com/office/drawing/2014/main" id="{2D986F9C-5EEA-40A0-BE60-7882522C1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543" y="2189709"/>
            <a:ext cx="54864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66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278296" y="5084071"/>
            <a:ext cx="12066104" cy="2608825"/>
          </a:xfrm>
        </p:spPr>
        <p:txBody>
          <a:bodyPr/>
          <a:lstStyle/>
          <a:p>
            <a:pPr marL="0" indent="0">
              <a:buNone/>
            </a:pPr>
            <a:r>
              <a:rPr lang="en-US" sz="2200" dirty="0"/>
              <a:t>On behalf of the WHONET Team, thank you for learning about the WHONET &amp; </a:t>
            </a:r>
            <a:r>
              <a:rPr lang="en-US" sz="2200" dirty="0" err="1"/>
              <a:t>BacLink</a:t>
            </a:r>
            <a:r>
              <a:rPr lang="en-US" sz="2200" dirty="0"/>
              <a:t> Software! </a:t>
            </a:r>
          </a:p>
          <a:p>
            <a:endParaRPr lang="en-US" dirty="0"/>
          </a:p>
          <a:p>
            <a:pPr marL="0" indent="0" algn="ctr">
              <a:buNone/>
            </a:pP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a:blip r:embed="rId2"/>
          <a:stretch>
            <a:fillRect/>
          </a:stretch>
        </p:blipFill>
        <p:spPr>
          <a:xfrm>
            <a:off x="3637719" y="1620076"/>
            <a:ext cx="4876810" cy="3657607"/>
          </a:xfrm>
          <a:prstGeom prst="rect">
            <a:avLst/>
          </a:prstGeom>
        </p:spPr>
      </p:pic>
    </p:spTree>
    <p:extLst>
      <p:ext uri="{BB962C8B-B14F-4D97-AF65-F5344CB8AC3E}">
        <p14:creationId xmlns:p14="http://schemas.microsoft.com/office/powerpoint/2010/main" val="353894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8C75-EA16-42B6-A7A3-E6DF46D38D8F}"/>
              </a:ext>
            </a:extLst>
          </p:cNvPr>
          <p:cNvSpPr>
            <a:spLocks noGrp="1"/>
          </p:cNvSpPr>
          <p:nvPr>
            <p:ph type="title"/>
          </p:nvPr>
        </p:nvSpPr>
        <p:spPr/>
        <p:txBody>
          <a:bodyPr/>
          <a:lstStyle/>
          <a:p>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Tutorial – Exporting data from </a:t>
            </a:r>
            <a:r>
              <a:rPr lang="en-US" sz="1800" b="1" dirty="0" err="1">
                <a:effectLst/>
                <a:latin typeface="Arial" panose="020B0604020202020204" pitchFamily="34" charset="0"/>
                <a:ea typeface="Times New Roman" panose="02020603050405020304" pitchFamily="18" charset="0"/>
              </a:rPr>
              <a:t>Microscan</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LabPro</a:t>
            </a:r>
            <a:endParaRPr lang="en-US" dirty="0"/>
          </a:p>
        </p:txBody>
      </p:sp>
      <p:sp>
        <p:nvSpPr>
          <p:cNvPr id="3" name="Content Placeholder 2">
            <a:extLst>
              <a:ext uri="{FF2B5EF4-FFF2-40B4-BE49-F238E27FC236}">
                <a16:creationId xmlns:a16="http://schemas.microsoft.com/office/drawing/2014/main" id="{6FB9B90D-6739-4BED-89AE-A0E9148592F5}"/>
              </a:ext>
            </a:extLst>
          </p:cNvPr>
          <p:cNvSpPr>
            <a:spLocks noGrp="1"/>
          </p:cNvSpPr>
          <p:nvPr>
            <p:ph idx="1"/>
          </p:nvPr>
        </p:nvSpPr>
        <p:spPr/>
        <p:txBody>
          <a:bodyPr>
            <a:normAutofit fontScale="925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instructions are divided into four parts: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1.	Downloading and installing WHONET and </a:t>
            </a:r>
            <a:r>
              <a:rPr lang="en-US" sz="1800" dirty="0" err="1">
                <a:effectLst/>
                <a:latin typeface="Arial" panose="020B0604020202020204" pitchFamily="34" charset="0"/>
                <a:ea typeface="Times New Roman" panose="02020603050405020304" pitchFamily="18" charset="0"/>
              </a:rPr>
              <a:t>BacLink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2.	Exporting data from </a:t>
            </a:r>
            <a:r>
              <a:rPr lang="en-US" sz="1800" dirty="0" err="1">
                <a:effectLst/>
                <a:latin typeface="Arial" panose="020B0604020202020204" pitchFamily="34" charset="0"/>
                <a:ea typeface="Times New Roman" panose="02020603050405020304" pitchFamily="18" charset="0"/>
              </a:rPr>
              <a:t>Microscan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LabPro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3.	Converting data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4.	What’s the next steps?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purpose of this document is to guide users of the </a:t>
            </a:r>
            <a:r>
              <a:rPr lang="en-US" sz="1800" dirty="0" err="1">
                <a:effectLst/>
                <a:latin typeface="Arial" panose="020B0604020202020204" pitchFamily="34" charset="0"/>
                <a:ea typeface="Times New Roman" panose="02020603050405020304" pitchFamily="18" charset="0"/>
              </a:rPr>
              <a:t>Microscan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LabPro</a:t>
            </a:r>
            <a:r>
              <a:rPr lang="en-US" sz="1800" dirty="0">
                <a:effectLst/>
                <a:latin typeface="Arial" panose="020B0604020202020204" pitchFamily="34" charset="0"/>
                <a:ea typeface="Times New Roman" panose="02020603050405020304" pitchFamily="18" charset="0"/>
              </a:rPr>
              <a:t> identification ana susceptibility test instrument through the export of data to WHONET.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frequency of data conversions depends on the local data analysis needs and interests.  Many laboratories find that a weekly or monthly download is adequate for their infection control and quality assurance purposes, while less frequent analysis may be adequate if the principal use of the data is in following trends in resistance and guiding treatment recommendations.  Automated daily downloads of data from </a:t>
            </a:r>
            <a:r>
              <a:rPr lang="en-US" sz="1800" dirty="0" err="1">
                <a:effectLst/>
                <a:latin typeface="Arial" panose="020B0604020202020204" pitchFamily="34" charset="0"/>
                <a:ea typeface="Times New Roman" panose="02020603050405020304" pitchFamily="18" charset="0"/>
              </a:rPr>
              <a:t>Microscan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LabPro</a:t>
            </a:r>
            <a:r>
              <a:rPr lang="en-US" sz="1800" dirty="0">
                <a:effectLst/>
                <a:latin typeface="Arial" panose="020B0604020202020204" pitchFamily="34" charset="0"/>
                <a:ea typeface="Times New Roman" panose="02020603050405020304" pitchFamily="18" charset="0"/>
              </a:rPr>
              <a:t> into WHONET is also a possibility, and is described below.</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3363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6858-80A4-4CD4-BBE3-D347D221015B}"/>
              </a:ext>
            </a:extLst>
          </p:cNvPr>
          <p:cNvSpPr>
            <a:spLocks noGrp="1"/>
          </p:cNvSpPr>
          <p:nvPr>
            <p:ph type="title"/>
          </p:nvPr>
        </p:nvSpPr>
        <p:spPr/>
        <p:txBody>
          <a:bodyPr>
            <a:normAutofit/>
          </a:bodyPr>
          <a:lstStyle/>
          <a:p>
            <a:r>
              <a:rPr lang="en-US" sz="2000" b="1" dirty="0">
                <a:effectLst/>
                <a:latin typeface="Arial" panose="020B0604020202020204" pitchFamily="34" charset="0"/>
                <a:ea typeface="Times New Roman" panose="02020603050405020304" pitchFamily="18" charset="0"/>
              </a:rPr>
              <a:t>PART 2.1  EXPORTING DATA FROM </a:t>
            </a:r>
            <a:r>
              <a:rPr lang="en-US" sz="2000" b="1" dirty="0" err="1">
                <a:effectLst/>
                <a:latin typeface="Arial" panose="020B0604020202020204" pitchFamily="34" charset="0"/>
                <a:ea typeface="Times New Roman" panose="02020603050405020304" pitchFamily="18" charset="0"/>
              </a:rPr>
              <a:t>Microscan</a:t>
            </a:r>
            <a:r>
              <a:rPr lang="en-US" sz="2000" b="1" dirty="0">
                <a:latin typeface="Arial" panose="020B0604020202020204" pitchFamily="34" charset="0"/>
                <a:ea typeface="Times New Roman" panose="02020603050405020304" pitchFamily="18" charset="0"/>
              </a:rPr>
              <a:t> </a:t>
            </a:r>
            <a:r>
              <a:rPr lang="en-US" sz="2000" b="1" dirty="0" err="1">
                <a:latin typeface="Arial" panose="020B0604020202020204" pitchFamily="34" charset="0"/>
                <a:ea typeface="Times New Roman" panose="02020603050405020304" pitchFamily="18" charset="0"/>
              </a:rPr>
              <a:t>Labpro</a:t>
            </a:r>
            <a:endParaRPr lang="en-US" sz="2000" dirty="0"/>
          </a:p>
        </p:txBody>
      </p:sp>
      <p:sp>
        <p:nvSpPr>
          <p:cNvPr id="15" name="Rectangle 20">
            <a:extLst>
              <a:ext uri="{FF2B5EF4-FFF2-40B4-BE49-F238E27FC236}">
                <a16:creationId xmlns:a16="http://schemas.microsoft.com/office/drawing/2014/main" id="{E8670005-141C-40B9-84F9-E9E7BF91750F}"/>
              </a:ext>
            </a:extLst>
          </p:cNvPr>
          <p:cNvSpPr>
            <a:spLocks noChangeArrowheads="1"/>
          </p:cNvSpPr>
          <p:nvPr/>
        </p:nvSpPr>
        <p:spPr bwMode="auto">
          <a:xfrm>
            <a:off x="604680" y="2548287"/>
            <a:ext cx="1216250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Open </a:t>
            </a:r>
            <a:r>
              <a:rPr kumimoji="0" lang="en-US" altLang="en-US" sz="2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Microscan</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click on Reports</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43" name="Picture 19">
            <a:extLst>
              <a:ext uri="{FF2B5EF4-FFF2-40B4-BE49-F238E27FC236}">
                <a16:creationId xmlns:a16="http://schemas.microsoft.com/office/drawing/2014/main" id="{8AB254F6-73A8-49DA-995F-A6550E4BA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593" y="2590398"/>
            <a:ext cx="5473126" cy="38863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1">
            <a:extLst>
              <a:ext uri="{FF2B5EF4-FFF2-40B4-BE49-F238E27FC236}">
                <a16:creationId xmlns:a16="http://schemas.microsoft.com/office/drawing/2014/main" id="{BD33FA51-4FD9-4A2C-8C70-37587D5419C6}"/>
              </a:ext>
            </a:extLst>
          </p:cNvPr>
          <p:cNvSpPr>
            <a:spLocks noChangeArrowheads="1"/>
          </p:cNvSpPr>
          <p:nvPr/>
        </p:nvSpPr>
        <p:spPr bwMode="auto">
          <a:xfrm flipV="1">
            <a:off x="3480619" y="6126382"/>
            <a:ext cx="1216250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b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127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6858-80A4-4CD4-BBE3-D347D221015B}"/>
              </a:ext>
            </a:extLst>
          </p:cNvPr>
          <p:cNvSpPr>
            <a:spLocks noGrp="1"/>
          </p:cNvSpPr>
          <p:nvPr>
            <p:ph type="title"/>
          </p:nvPr>
        </p:nvSpPr>
        <p:spPr/>
        <p:txBody>
          <a:bodyPr>
            <a:normAutofit/>
          </a:bodyPr>
          <a:lstStyle/>
          <a:p>
            <a:r>
              <a:rPr lang="en-US" sz="2000" b="1" dirty="0">
                <a:effectLst/>
                <a:latin typeface="Arial" panose="020B0604020202020204" pitchFamily="34" charset="0"/>
                <a:ea typeface="Times New Roman" panose="02020603050405020304" pitchFamily="18" charset="0"/>
              </a:rPr>
              <a:t>PART 2.2 EXPORTING DATA FROM </a:t>
            </a:r>
            <a:r>
              <a:rPr lang="en-US" sz="2000" b="1" dirty="0" err="1">
                <a:effectLst/>
                <a:latin typeface="Arial" panose="020B0604020202020204" pitchFamily="34" charset="0"/>
                <a:ea typeface="Times New Roman" panose="02020603050405020304" pitchFamily="18" charset="0"/>
              </a:rPr>
              <a:t>microscan</a:t>
            </a:r>
            <a:r>
              <a:rPr lang="en-US" sz="2000" b="1" dirty="0">
                <a:effectLst/>
                <a:latin typeface="Arial" panose="020B0604020202020204" pitchFamily="34" charset="0"/>
                <a:ea typeface="Times New Roman" panose="02020603050405020304" pitchFamily="18" charset="0"/>
              </a:rPr>
              <a:t> </a:t>
            </a:r>
            <a:r>
              <a:rPr lang="en-US" sz="2000" b="1" dirty="0" err="1">
                <a:effectLst/>
                <a:latin typeface="Arial" panose="020B0604020202020204" pitchFamily="34" charset="0"/>
                <a:ea typeface="Times New Roman" panose="02020603050405020304" pitchFamily="18" charset="0"/>
              </a:rPr>
              <a:t>labpro</a:t>
            </a:r>
            <a:endParaRPr lang="en-US" sz="2000" dirty="0"/>
          </a:p>
        </p:txBody>
      </p:sp>
      <p:pic>
        <p:nvPicPr>
          <p:cNvPr id="2049" name="Picture 1">
            <a:extLst>
              <a:ext uri="{FF2B5EF4-FFF2-40B4-BE49-F238E27FC236}">
                <a16:creationId xmlns:a16="http://schemas.microsoft.com/office/drawing/2014/main" id="{D36B0F53-FC45-4B2E-BC91-A65932068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079" y="2462979"/>
            <a:ext cx="5486400" cy="3895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43C89D-856D-40C4-9310-C64EA609221D}"/>
              </a:ext>
            </a:extLst>
          </p:cNvPr>
          <p:cNvSpPr txBox="1"/>
          <p:nvPr/>
        </p:nvSpPr>
        <p:spPr>
          <a:xfrm>
            <a:off x="395785" y="2462979"/>
            <a:ext cx="539086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Click on the “Epidemiology” tab on the top right.</a:t>
            </a:r>
          </a:p>
          <a:p>
            <a:pPr marL="285750" indent="-285750">
              <a:buFont typeface="Arial" panose="020B0604020202020204" pitchFamily="34" charset="0"/>
              <a:buChar char="•"/>
            </a:pPr>
            <a:r>
              <a:rPr lang="en-US" dirty="0"/>
              <a:t>Click on the “Export to File”</a:t>
            </a:r>
          </a:p>
          <a:p>
            <a:pPr marL="285750" indent="-285750">
              <a:buFont typeface="Arial" panose="020B0604020202020204" pitchFamily="34" charset="0"/>
              <a:buChar char="•"/>
            </a:pPr>
            <a:r>
              <a:rPr lang="en-US" dirty="0"/>
              <a:t>Click on the small dot/triangle in the top right section of the “Export Configuration Tab”</a:t>
            </a:r>
          </a:p>
        </p:txBody>
      </p:sp>
    </p:spTree>
    <p:extLst>
      <p:ext uri="{BB962C8B-B14F-4D97-AF65-F5344CB8AC3E}">
        <p14:creationId xmlns:p14="http://schemas.microsoft.com/office/powerpoint/2010/main" val="284636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D95-7586-4797-B247-60CEC6A9BDE3}"/>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2.3  EXPORTING DATA FROM </a:t>
            </a:r>
            <a:r>
              <a:rPr lang="en-US" sz="2800" b="1" dirty="0" err="1">
                <a:effectLst/>
                <a:latin typeface="Arial" panose="020B0604020202020204" pitchFamily="34" charset="0"/>
                <a:ea typeface="Times New Roman" panose="02020603050405020304" pitchFamily="18" charset="0"/>
              </a:rPr>
              <a:t>microscan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labpro</a:t>
            </a:r>
            <a:endParaRPr lang="en-US" dirty="0"/>
          </a:p>
        </p:txBody>
      </p:sp>
      <p:sp>
        <p:nvSpPr>
          <p:cNvPr id="3" name="Content Placeholder 2">
            <a:extLst>
              <a:ext uri="{FF2B5EF4-FFF2-40B4-BE49-F238E27FC236}">
                <a16:creationId xmlns:a16="http://schemas.microsoft.com/office/drawing/2014/main" id="{B3A72556-DB16-4979-8C56-A06B0719BB2D}"/>
              </a:ext>
            </a:extLst>
          </p:cNvPr>
          <p:cNvSpPr>
            <a:spLocks noGrp="1"/>
          </p:cNvSpPr>
          <p:nvPr>
            <p:ph idx="1"/>
          </p:nvPr>
        </p:nvSpPr>
        <p:spPr>
          <a:xfrm>
            <a:off x="647015" y="2234898"/>
            <a:ext cx="5475916" cy="1357679"/>
          </a:xfrm>
        </p:spPr>
        <p:txBody>
          <a:bodyPr>
            <a:normAutofit/>
          </a:bodyPr>
          <a:lstStyle/>
          <a:p>
            <a:pPr marL="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On the Top of the screen click on the Code field.</a:t>
            </a:r>
            <a:br>
              <a:rPr lang="en-US" sz="1400"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Call it “WHONET E”</a:t>
            </a:r>
            <a:br>
              <a:rPr lang="en-US" sz="1400"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Click on the Description Field</a:t>
            </a:r>
            <a:br>
              <a:rPr lang="en-US" sz="1400"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Call it “WHONET Export”</a:t>
            </a:r>
          </a:p>
        </p:txBody>
      </p:sp>
      <p:pic>
        <p:nvPicPr>
          <p:cNvPr id="3074" name="Picture 2">
            <a:extLst>
              <a:ext uri="{FF2B5EF4-FFF2-40B4-BE49-F238E27FC236}">
                <a16:creationId xmlns:a16="http://schemas.microsoft.com/office/drawing/2014/main" id="{927B7EB3-7BC6-43CE-9B1F-A80F738E3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173" y="2431631"/>
            <a:ext cx="5452796" cy="36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3AEAF837-B374-4A58-979B-D69750A8B60C}"/>
              </a:ext>
            </a:extLst>
          </p:cNvPr>
          <p:cNvSpPr txBox="1">
            <a:spLocks/>
          </p:cNvSpPr>
          <p:nvPr/>
        </p:nvSpPr>
        <p:spPr>
          <a:xfrm>
            <a:off x="614158" y="3534764"/>
            <a:ext cx="5844404" cy="1357679"/>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400" dirty="0">
                <a:effectLst/>
                <a:latin typeface="Times New Roman" panose="02020603050405020304" pitchFamily="18" charset="0"/>
                <a:ea typeface="Times New Roman" panose="02020603050405020304" pitchFamily="18" charset="0"/>
              </a:rPr>
              <a:t>Click on Specimen Data</a:t>
            </a:r>
            <a:br>
              <a:rPr lang="en-US" sz="1400"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Click on “Add” in the middle of the screen.  This should move all of the criteria over to the “Selected Data” column.</a:t>
            </a:r>
            <a:br>
              <a:rPr lang="en-US" sz="1400"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Click on Patient Data</a:t>
            </a:r>
            <a:br>
              <a:rPr lang="en-US" sz="1400"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Click on “Add” in the middle of the screen.  This should move all of the criteria over to the “Selected Data” column.</a:t>
            </a:r>
            <a:endParaRPr lang="en-US" sz="1400" dirty="0"/>
          </a:p>
        </p:txBody>
      </p:sp>
      <p:sp>
        <p:nvSpPr>
          <p:cNvPr id="6" name="Content Placeholder 2">
            <a:extLst>
              <a:ext uri="{FF2B5EF4-FFF2-40B4-BE49-F238E27FC236}">
                <a16:creationId xmlns:a16="http://schemas.microsoft.com/office/drawing/2014/main" id="{4B68B600-BBAB-491F-87AC-8F9F9648982C}"/>
              </a:ext>
            </a:extLst>
          </p:cNvPr>
          <p:cNvSpPr txBox="1">
            <a:spLocks/>
          </p:cNvSpPr>
          <p:nvPr/>
        </p:nvSpPr>
        <p:spPr>
          <a:xfrm>
            <a:off x="600505" y="4462149"/>
            <a:ext cx="5495134" cy="189087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1400" dirty="0">
                <a:effectLst/>
                <a:latin typeface="Times New Roman" panose="02020603050405020304" pitchFamily="18" charset="0"/>
                <a:ea typeface="Times New Roman" panose="02020603050405020304" pitchFamily="18" charset="0"/>
              </a:rPr>
              <a:t>Click on Isolate Data.</a:t>
            </a:r>
            <a:br>
              <a:rPr lang="en-US" sz="1400"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Click on “Add” in the middle of the screen.  This should move all of the criteria over to the “Selected Data” column.</a:t>
            </a:r>
            <a:endParaRPr lang="en-US" sz="1400" dirty="0"/>
          </a:p>
        </p:txBody>
      </p:sp>
    </p:spTree>
    <p:extLst>
      <p:ext uri="{BB962C8B-B14F-4D97-AF65-F5344CB8AC3E}">
        <p14:creationId xmlns:p14="http://schemas.microsoft.com/office/powerpoint/2010/main" val="287284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D95-7586-4797-B247-60CEC6A9BDE3}"/>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2.4  EXPORTING DATA FROM </a:t>
            </a:r>
            <a:r>
              <a:rPr lang="en-US" sz="2800" b="1" dirty="0" err="1">
                <a:effectLst/>
                <a:latin typeface="Arial" panose="020B0604020202020204" pitchFamily="34" charset="0"/>
                <a:ea typeface="Times New Roman" panose="02020603050405020304" pitchFamily="18" charset="0"/>
              </a:rPr>
              <a:t>microscan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labpro</a:t>
            </a:r>
            <a:endParaRPr lang="en-US" dirty="0"/>
          </a:p>
        </p:txBody>
      </p:sp>
      <p:sp>
        <p:nvSpPr>
          <p:cNvPr id="3" name="Content Placeholder 2">
            <a:extLst>
              <a:ext uri="{FF2B5EF4-FFF2-40B4-BE49-F238E27FC236}">
                <a16:creationId xmlns:a16="http://schemas.microsoft.com/office/drawing/2014/main" id="{B3A72556-DB16-4979-8C56-A06B0719BB2D}"/>
              </a:ext>
            </a:extLst>
          </p:cNvPr>
          <p:cNvSpPr>
            <a:spLocks noGrp="1"/>
          </p:cNvSpPr>
          <p:nvPr>
            <p:ph idx="1"/>
          </p:nvPr>
        </p:nvSpPr>
        <p:spPr>
          <a:xfrm>
            <a:off x="575179" y="2130296"/>
            <a:ext cx="5214924" cy="4223709"/>
          </a:xfrm>
        </p:spPr>
        <p:txBody>
          <a:bodyPr>
            <a:normAutofit fontScale="77500" lnSpcReduction="20000"/>
          </a:bodyPr>
          <a:lstStyle/>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On the Top of the screen click on the Code field.</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Call it “WHONET E”</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Click on the Description Field</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Call it “WHONET Export”</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r>
              <a:rPr lang="en-US" sz="1800" dirty="0">
                <a:effectLst/>
                <a:latin typeface="Times New Roman" panose="02020603050405020304" pitchFamily="18" charset="0"/>
                <a:ea typeface="Times New Roman" panose="02020603050405020304" pitchFamily="18" charset="0"/>
              </a:rPr>
              <a:t>Click on Specimen Data</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Click on “Add” in the middle of the screen.  This should move all of the criteria over to the “Selected Data” column.</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Click on Patient Data</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Click on “Add” in the middle of the screen.  This should move all of the criteria over to the “Selected Data” column.</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Click on Isolate Data.</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Click on “Add” in the middle of the screen.  This should move all of the criteria over to the “Selected Data” column.</a:t>
            </a:r>
          </a:p>
          <a:p>
            <a:pPr marL="0" indent="0">
              <a:buNone/>
            </a:pPr>
            <a:endParaRPr lang="en-US" dirty="0"/>
          </a:p>
          <a:p>
            <a:pPr marL="0" indent="0">
              <a:buNone/>
            </a:pPr>
            <a:r>
              <a:rPr lang="en-US" sz="1600" dirty="0">
                <a:effectLst/>
                <a:latin typeface="Times New Roman" panose="02020603050405020304" pitchFamily="18" charset="0"/>
                <a:ea typeface="Times New Roman" panose="02020603050405020304" pitchFamily="18" charset="0"/>
              </a:rPr>
              <a:t>Click on Antimicrobial Data</a:t>
            </a:r>
            <a:br>
              <a:rPr lang="en-US" sz="1600" dirty="0">
                <a:effectLst/>
                <a:latin typeface="Times New Roman" panose="02020603050405020304" pitchFamily="18" charset="0"/>
                <a:ea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rPr>
              <a:t>Click on MIC/Interpretation</a:t>
            </a:r>
            <a:br>
              <a:rPr lang="en-US" sz="1600" dirty="0">
                <a:effectLst/>
                <a:latin typeface="Times New Roman" panose="02020603050405020304" pitchFamily="18" charset="0"/>
                <a:ea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rPr>
              <a:t>Click on “Add” in the middle of the screen.  This should move all of the criteria over to the “Selected Data” column.</a:t>
            </a:r>
            <a:endParaRPr lang="en-US" dirty="0"/>
          </a:p>
        </p:txBody>
      </p:sp>
      <p:pic>
        <p:nvPicPr>
          <p:cNvPr id="4098" name="Picture 2">
            <a:extLst>
              <a:ext uri="{FF2B5EF4-FFF2-40B4-BE49-F238E27FC236}">
                <a16:creationId xmlns:a16="http://schemas.microsoft.com/office/drawing/2014/main" id="{7FE1ED07-4A40-4193-B72B-AA30022A0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421" y="2243489"/>
            <a:ext cx="54864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2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D95-7586-4797-B247-60CEC6A9BDE3}"/>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2.5  EXPORTING DATA FROM </a:t>
            </a:r>
            <a:r>
              <a:rPr lang="en-US" sz="2800" b="1" dirty="0" err="1">
                <a:effectLst/>
                <a:latin typeface="Arial" panose="020B0604020202020204" pitchFamily="34" charset="0"/>
                <a:ea typeface="Times New Roman" panose="02020603050405020304" pitchFamily="18" charset="0"/>
              </a:rPr>
              <a:t>microscan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labpro</a:t>
            </a:r>
            <a:endParaRPr lang="en-US" dirty="0"/>
          </a:p>
        </p:txBody>
      </p:sp>
      <p:sp>
        <p:nvSpPr>
          <p:cNvPr id="3" name="Content Placeholder 2">
            <a:extLst>
              <a:ext uri="{FF2B5EF4-FFF2-40B4-BE49-F238E27FC236}">
                <a16:creationId xmlns:a16="http://schemas.microsoft.com/office/drawing/2014/main" id="{B3A72556-DB16-4979-8C56-A06B0719BB2D}"/>
              </a:ext>
            </a:extLst>
          </p:cNvPr>
          <p:cNvSpPr>
            <a:spLocks noGrp="1"/>
          </p:cNvSpPr>
          <p:nvPr>
            <p:ph idx="1"/>
          </p:nvPr>
        </p:nvSpPr>
        <p:spPr>
          <a:xfrm>
            <a:off x="605401" y="2458131"/>
            <a:ext cx="1813455" cy="2946385"/>
          </a:xfrm>
        </p:spPr>
        <p:txBody>
          <a:bodyPr>
            <a:noAutofit/>
          </a:bodyPr>
          <a:lstStyle/>
          <a:p>
            <a:pPr marL="0" indent="0">
              <a:buNone/>
            </a:pPr>
            <a:r>
              <a:rPr lang="en-US" sz="1200" dirty="0">
                <a:effectLst/>
                <a:latin typeface="Times New Roman" panose="02020603050405020304" pitchFamily="18" charset="0"/>
                <a:ea typeface="Times New Roman" panose="02020603050405020304" pitchFamily="18" charset="0"/>
              </a:rPr>
              <a:t>On the selected data column remove the following fields </a:t>
            </a:r>
            <a:br>
              <a:rPr lang="en-US" sz="1200" dirty="0">
                <a:effectLst/>
                <a:latin typeface="Times New Roman" panose="02020603050405020304" pitchFamily="18" charset="0"/>
                <a:ea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rPr>
              <a:t>(Click the field, then click remove in the middle of the screen)</a:t>
            </a:r>
          </a:p>
          <a:p>
            <a:pPr marL="0" indent="0">
              <a:buNone/>
            </a:pPr>
            <a:br>
              <a:rPr lang="en-US" sz="1200" dirty="0">
                <a:effectLst/>
                <a:latin typeface="Times New Roman" panose="02020603050405020304" pitchFamily="18" charset="0"/>
                <a:ea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Patient Comments 1</a:t>
            </a:r>
            <a:r>
              <a:rPr lang="en-US" sz="1200" dirty="0">
                <a:effectLst/>
                <a:latin typeface="Verdana" panose="020B0604030504040204" pitchFamily="34" charset="0"/>
                <a:ea typeface="Times New Roman" panose="02020603050405020304" pitchFamily="18" charset="0"/>
                <a:cs typeface="Times New Roman" panose="02020603050405020304" pitchFamily="18" charset="0"/>
              </a:rPr>
              <a:t> </a:t>
            </a:r>
            <a:br>
              <a:rPr lang="en-US" sz="1200" dirty="0">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Patient Comments 2</a:t>
            </a:r>
            <a:r>
              <a:rPr lang="en-US" sz="1200" dirty="0">
                <a:effectLst/>
                <a:latin typeface="Verdana" panose="020B0604030504040204" pitchFamily="34" charset="0"/>
                <a:ea typeface="Times New Roman" panose="02020603050405020304" pitchFamily="18" charset="0"/>
                <a:cs typeface="Times New Roman" panose="02020603050405020304" pitchFamily="18" charset="0"/>
              </a:rPr>
              <a:t> </a:t>
            </a:r>
            <a:br>
              <a:rPr lang="en-US" sz="1200" dirty="0">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Patient Comments 3</a:t>
            </a:r>
            <a:r>
              <a:rPr lang="en-US" sz="1200" dirty="0">
                <a:effectLst/>
                <a:latin typeface="Verdana" panose="020B0604030504040204" pitchFamily="34" charset="0"/>
                <a:ea typeface="Times New Roman" panose="02020603050405020304" pitchFamily="18" charset="0"/>
                <a:cs typeface="Times New Roman" panose="02020603050405020304" pitchFamily="18" charset="0"/>
              </a:rPr>
              <a:t> </a:t>
            </a:r>
            <a:br>
              <a:rPr lang="en-US" sz="1200" dirty="0">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Patient Comments 4</a:t>
            </a:r>
            <a:r>
              <a:rPr lang="en-US" sz="1200" dirty="0">
                <a:effectLst/>
                <a:latin typeface="Verdana" panose="020B0604030504040204" pitchFamily="34" charset="0"/>
                <a:ea typeface="Times New Roman" panose="02020603050405020304" pitchFamily="18" charset="0"/>
                <a:cs typeface="Times New Roman" panose="02020603050405020304" pitchFamily="18" charset="0"/>
              </a:rPr>
              <a:t> </a:t>
            </a:r>
            <a:br>
              <a:rPr lang="en-US" sz="1200" dirty="0">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Patient Comments 5</a:t>
            </a:r>
          </a:p>
          <a:p>
            <a:pPr marL="0" indent="0">
              <a:buNone/>
            </a:pPr>
            <a:r>
              <a:rPr lang="en-US" sz="1200" dirty="0">
                <a:effectLst/>
                <a:latin typeface="Verdana" panose="020B0604030504040204" pitchFamily="34" charset="0"/>
                <a:ea typeface="Times New Roman" panose="02020603050405020304" pitchFamily="18" charset="0"/>
                <a:cs typeface="Times New Roman" panose="02020603050405020304" pitchFamily="18" charset="0"/>
              </a:rPr>
              <a:t> </a:t>
            </a:r>
            <a:br>
              <a:rPr lang="en-US" sz="1200" dirty="0">
                <a:effectLst/>
                <a:latin typeface="Verdana" panose="020B060403050404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Patient Free Text</a:t>
            </a:r>
            <a:r>
              <a:rPr lang="en-US" sz="12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en-US" sz="1200" dirty="0"/>
          </a:p>
        </p:txBody>
      </p:sp>
      <p:pic>
        <p:nvPicPr>
          <p:cNvPr id="5122" name="Picture 2">
            <a:extLst>
              <a:ext uri="{FF2B5EF4-FFF2-40B4-BE49-F238E27FC236}">
                <a16:creationId xmlns:a16="http://schemas.microsoft.com/office/drawing/2014/main" id="{0F1D1D4E-D4D9-49EB-A876-678515FB3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764" y="2258050"/>
            <a:ext cx="54864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468C8940-2CD6-43F2-B5A7-018EE7EDC397}"/>
              </a:ext>
            </a:extLst>
          </p:cNvPr>
          <p:cNvSpPr txBox="1">
            <a:spLocks/>
          </p:cNvSpPr>
          <p:nvPr/>
        </p:nvSpPr>
        <p:spPr>
          <a:xfrm>
            <a:off x="2491680" y="3197539"/>
            <a:ext cx="1971143" cy="1608903"/>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200" dirty="0">
                <a:latin typeface="Times New Roman" panose="02020603050405020304" pitchFamily="18" charset="0"/>
                <a:ea typeface="Times New Roman" panose="02020603050405020304" pitchFamily="18" charset="0"/>
              </a:rPr>
              <a:t>On the selected data column remove the following fields </a:t>
            </a:r>
            <a:br>
              <a:rPr lang="en-US" sz="1200" dirty="0">
                <a:latin typeface="Times New Roman" panose="02020603050405020304" pitchFamily="18" charset="0"/>
                <a:ea typeface="Times New Roman" panose="02020603050405020304" pitchFamily="18" charset="0"/>
              </a:rPr>
            </a:br>
            <a:r>
              <a:rPr lang="en-US" sz="1200" dirty="0">
                <a:latin typeface="Times New Roman" panose="02020603050405020304" pitchFamily="18" charset="0"/>
                <a:ea typeface="Times New Roman" panose="02020603050405020304" pitchFamily="18" charset="0"/>
              </a:rPr>
              <a:t>(Click the field, then click remove in the middle of the screen)</a:t>
            </a:r>
          </a:p>
          <a:p>
            <a:pPr marL="0" indent="0">
              <a:buNone/>
            </a:pPr>
            <a:br>
              <a:rPr lang="en-US" sz="1200" dirty="0">
                <a:latin typeface="Verdana" panose="020B060403050404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rPr>
              <a:t>Specimen Comments 1</a:t>
            </a:r>
            <a:r>
              <a:rPr lang="en-US" sz="1200" dirty="0">
                <a:latin typeface="Verdana" panose="020B0604030504040204" pitchFamily="34" charset="0"/>
                <a:ea typeface="Times New Roman" panose="02020603050405020304" pitchFamily="18" charset="0"/>
                <a:cs typeface="Times New Roman" panose="02020603050405020304" pitchFamily="18" charset="0"/>
              </a:rPr>
              <a:t> </a:t>
            </a:r>
            <a:br>
              <a:rPr lang="en-US" sz="1200" dirty="0">
                <a:latin typeface="Verdana" panose="020B060403050404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rPr>
              <a:t>Specimen Comments 2</a:t>
            </a:r>
            <a:r>
              <a:rPr lang="en-US" sz="1200" dirty="0">
                <a:latin typeface="Verdana" panose="020B0604030504040204" pitchFamily="34" charset="0"/>
                <a:ea typeface="Times New Roman" panose="02020603050405020304" pitchFamily="18" charset="0"/>
                <a:cs typeface="Times New Roman" panose="02020603050405020304" pitchFamily="18" charset="0"/>
              </a:rPr>
              <a:t> </a:t>
            </a:r>
            <a:br>
              <a:rPr lang="en-US" sz="1200" dirty="0">
                <a:latin typeface="Verdana" panose="020B060403050404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rPr>
              <a:t>Specimen Comments 3</a:t>
            </a:r>
            <a:r>
              <a:rPr lang="en-US" sz="1200" dirty="0">
                <a:latin typeface="Verdana" panose="020B0604030504040204" pitchFamily="34" charset="0"/>
                <a:ea typeface="Times New Roman" panose="02020603050405020304" pitchFamily="18" charset="0"/>
                <a:cs typeface="Times New Roman" panose="02020603050405020304" pitchFamily="18" charset="0"/>
              </a:rPr>
              <a:t> </a:t>
            </a:r>
            <a:br>
              <a:rPr lang="en-US" sz="1200" dirty="0">
                <a:latin typeface="Verdana" panose="020B060403050404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rPr>
              <a:t>Specimen Comments 4</a:t>
            </a:r>
            <a:r>
              <a:rPr lang="en-US" sz="1200" dirty="0">
                <a:latin typeface="Verdana" panose="020B0604030504040204" pitchFamily="34" charset="0"/>
                <a:ea typeface="Times New Roman" panose="02020603050405020304" pitchFamily="18" charset="0"/>
                <a:cs typeface="Times New Roman" panose="02020603050405020304" pitchFamily="18" charset="0"/>
              </a:rPr>
              <a:t> </a:t>
            </a:r>
            <a:br>
              <a:rPr lang="en-US" sz="1200" dirty="0">
                <a:latin typeface="Verdana" panose="020B060403050404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rPr>
              <a:t>Specimen Comments 5</a:t>
            </a:r>
            <a:r>
              <a:rPr lang="en-US" sz="1200" dirty="0">
                <a:latin typeface="Verdana" panose="020B0604030504040204" pitchFamily="34" charset="0"/>
                <a:ea typeface="Times New Roman" panose="02020603050405020304" pitchFamily="18" charset="0"/>
                <a:cs typeface="Times New Roman" panose="02020603050405020304" pitchFamily="18" charset="0"/>
              </a:rPr>
              <a:t> </a:t>
            </a:r>
          </a:p>
          <a:p>
            <a:pPr marL="0" indent="0">
              <a:buNone/>
            </a:pPr>
            <a:br>
              <a:rPr lang="en-US" sz="1200" dirty="0">
                <a:latin typeface="Verdana" panose="020B060403050404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rPr>
              <a:t>Specimen Free Text</a:t>
            </a:r>
            <a:endParaRPr lang="en-US" sz="1200" dirty="0"/>
          </a:p>
        </p:txBody>
      </p:sp>
      <p:sp>
        <p:nvSpPr>
          <p:cNvPr id="6" name="Content Placeholder 2">
            <a:extLst>
              <a:ext uri="{FF2B5EF4-FFF2-40B4-BE49-F238E27FC236}">
                <a16:creationId xmlns:a16="http://schemas.microsoft.com/office/drawing/2014/main" id="{87442661-9346-4828-929D-2EE5F744D3DA}"/>
              </a:ext>
            </a:extLst>
          </p:cNvPr>
          <p:cNvSpPr txBox="1">
            <a:spLocks/>
          </p:cNvSpPr>
          <p:nvPr/>
        </p:nvSpPr>
        <p:spPr>
          <a:xfrm>
            <a:off x="4528207" y="2606730"/>
            <a:ext cx="1971143" cy="3302766"/>
          </a:xfrm>
          <a:prstGeom prst="rect">
            <a:avLst/>
          </a:prstGeom>
        </p:spPr>
        <p:txBody>
          <a:bodyPr vert="horz" lIns="91440" tIns="45720" rIns="91440" bIns="45720" rtlCol="0" anchor="ctr">
            <a:normAutofit fontScale="700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1800" dirty="0">
                <a:latin typeface="Times New Roman" panose="02020603050405020304" pitchFamily="18" charset="0"/>
                <a:ea typeface="Times New Roman" panose="02020603050405020304" pitchFamily="18" charset="0"/>
              </a:rPr>
              <a:t>On the selected data column remove the following fields </a:t>
            </a:r>
            <a:br>
              <a:rPr lang="en-US" sz="1800" dirty="0">
                <a:latin typeface="Times New Roman" panose="02020603050405020304" pitchFamily="18" charset="0"/>
                <a:ea typeface="Times New Roman" panose="02020603050405020304" pitchFamily="18" charset="0"/>
              </a:rPr>
            </a:br>
            <a:r>
              <a:rPr lang="en-US" sz="1800" dirty="0">
                <a:latin typeface="Times New Roman" panose="02020603050405020304" pitchFamily="18" charset="0"/>
                <a:ea typeface="Times New Roman" panose="02020603050405020304" pitchFamily="18" charset="0"/>
              </a:rPr>
              <a:t>(Click the field, then click remove in the middle of the screen)</a:t>
            </a:r>
            <a:br>
              <a:rPr lang="en-US" sz="1800" dirty="0">
                <a:latin typeface="Times New Roman" panose="02020603050405020304" pitchFamily="18" charset="0"/>
                <a:ea typeface="Times New Roman" panose="02020603050405020304" pitchFamily="18" charset="0"/>
              </a:rPr>
            </a:br>
            <a:br>
              <a:rPr lang="en-US" sz="1800" dirty="0">
                <a:latin typeface="Verdana" panose="020B0604030504040204" pitchFamily="34" charset="0"/>
                <a:ea typeface="Times New Roman" panose="02020603050405020304" pitchFamily="18" charset="0"/>
                <a:cs typeface="Times New Roman" panose="02020603050405020304" pitchFamily="18" charset="0"/>
              </a:rPr>
            </a:br>
            <a:r>
              <a:rPr lang="en-US" sz="1800" dirty="0">
                <a:latin typeface="Arial" panose="020B0604020202020204" pitchFamily="34" charset="0"/>
                <a:ea typeface="Times New Roman" panose="02020603050405020304" pitchFamily="18" charset="0"/>
              </a:rPr>
              <a:t>Isolate Comments 1</a:t>
            </a:r>
            <a:br>
              <a:rPr lang="en-US" sz="1800" dirty="0">
                <a:latin typeface="Arial" panose="020B0604020202020204" pitchFamily="34" charset="0"/>
                <a:ea typeface="Times New Roman" panose="02020603050405020304" pitchFamily="18" charset="0"/>
              </a:rPr>
            </a:br>
            <a:r>
              <a:rPr lang="en-US" sz="1800" dirty="0">
                <a:latin typeface="Arial" panose="020B0604020202020204" pitchFamily="34" charset="0"/>
                <a:ea typeface="Times New Roman" panose="02020603050405020304" pitchFamily="18" charset="0"/>
              </a:rPr>
              <a:t>Isolate Comments 2</a:t>
            </a:r>
            <a:r>
              <a:rPr lang="en-US" sz="1800" dirty="0">
                <a:latin typeface="Verdana" panose="020B0604030504040204" pitchFamily="34" charset="0"/>
                <a:ea typeface="Times New Roman" panose="02020603050405020304" pitchFamily="18" charset="0"/>
                <a:cs typeface="Times New Roman" panose="02020603050405020304" pitchFamily="18" charset="0"/>
              </a:rPr>
              <a:t> </a:t>
            </a:r>
            <a:br>
              <a:rPr lang="en-US" sz="1800" dirty="0">
                <a:latin typeface="Verdana" panose="020B0604030504040204" pitchFamily="34" charset="0"/>
                <a:ea typeface="Times New Roman" panose="02020603050405020304" pitchFamily="18" charset="0"/>
                <a:cs typeface="Times New Roman" panose="02020603050405020304" pitchFamily="18" charset="0"/>
              </a:rPr>
            </a:br>
            <a:r>
              <a:rPr lang="en-US" sz="1800" dirty="0">
                <a:latin typeface="Arial" panose="020B0604020202020204" pitchFamily="34" charset="0"/>
                <a:ea typeface="Times New Roman" panose="02020603050405020304" pitchFamily="18" charset="0"/>
              </a:rPr>
              <a:t>Isolate Comments 3</a:t>
            </a:r>
            <a:r>
              <a:rPr lang="en-US" sz="1800" dirty="0">
                <a:latin typeface="Verdana" panose="020B0604030504040204" pitchFamily="34" charset="0"/>
                <a:ea typeface="Times New Roman" panose="02020603050405020304" pitchFamily="18" charset="0"/>
                <a:cs typeface="Times New Roman" panose="02020603050405020304" pitchFamily="18" charset="0"/>
              </a:rPr>
              <a:t> </a:t>
            </a:r>
            <a:br>
              <a:rPr lang="en-US" sz="1800" dirty="0">
                <a:latin typeface="Verdana" panose="020B0604030504040204" pitchFamily="34" charset="0"/>
                <a:ea typeface="Times New Roman" panose="02020603050405020304" pitchFamily="18" charset="0"/>
                <a:cs typeface="Times New Roman" panose="02020603050405020304" pitchFamily="18" charset="0"/>
              </a:rPr>
            </a:br>
            <a:r>
              <a:rPr lang="en-US" sz="1800" dirty="0">
                <a:latin typeface="Arial" panose="020B0604020202020204" pitchFamily="34" charset="0"/>
                <a:ea typeface="Times New Roman" panose="02020603050405020304" pitchFamily="18" charset="0"/>
              </a:rPr>
              <a:t>Isolate Comments 4</a:t>
            </a:r>
            <a:r>
              <a:rPr lang="en-US" sz="1800" dirty="0">
                <a:latin typeface="Verdana" panose="020B0604030504040204" pitchFamily="34" charset="0"/>
                <a:ea typeface="Times New Roman" panose="02020603050405020304" pitchFamily="18" charset="0"/>
                <a:cs typeface="Times New Roman" panose="02020603050405020304" pitchFamily="18" charset="0"/>
              </a:rPr>
              <a:t> </a:t>
            </a:r>
            <a:br>
              <a:rPr lang="en-US" sz="1800" dirty="0">
                <a:latin typeface="Verdana" panose="020B0604030504040204" pitchFamily="34" charset="0"/>
                <a:ea typeface="Times New Roman" panose="02020603050405020304" pitchFamily="18" charset="0"/>
                <a:cs typeface="Times New Roman" panose="02020603050405020304" pitchFamily="18" charset="0"/>
              </a:rPr>
            </a:br>
            <a:r>
              <a:rPr lang="en-US" sz="1800" dirty="0">
                <a:latin typeface="Arial" panose="020B0604020202020204" pitchFamily="34" charset="0"/>
                <a:ea typeface="Times New Roman" panose="02020603050405020304" pitchFamily="18" charset="0"/>
              </a:rPr>
              <a:t>Isolate Comments 5</a:t>
            </a:r>
          </a:p>
          <a:p>
            <a:pPr marL="0" indent="0">
              <a:buFont typeface="Wingdings 2" panose="05020102010507070707" pitchFamily="18" charset="2"/>
              <a:buNone/>
            </a:pPr>
            <a:r>
              <a:rPr lang="en-US" sz="1800" dirty="0">
                <a:latin typeface="Verdana" panose="020B0604030504040204" pitchFamily="34" charset="0"/>
                <a:ea typeface="Times New Roman" panose="02020603050405020304" pitchFamily="18" charset="0"/>
                <a:cs typeface="Times New Roman" panose="02020603050405020304" pitchFamily="18" charset="0"/>
              </a:rPr>
              <a:t> </a:t>
            </a:r>
            <a:br>
              <a:rPr lang="en-US" sz="1800" dirty="0">
                <a:latin typeface="Verdana" panose="020B0604030504040204" pitchFamily="34" charset="0"/>
                <a:ea typeface="Times New Roman" panose="02020603050405020304" pitchFamily="18" charset="0"/>
                <a:cs typeface="Times New Roman" panose="02020603050405020304" pitchFamily="18" charset="0"/>
              </a:rPr>
            </a:br>
            <a:r>
              <a:rPr lang="en-US" sz="1800" dirty="0">
                <a:latin typeface="Arial" panose="020B0604020202020204" pitchFamily="34" charset="0"/>
                <a:ea typeface="Times New Roman" panose="02020603050405020304" pitchFamily="18" charset="0"/>
              </a:rPr>
              <a:t>Isolate Free Text</a:t>
            </a:r>
            <a:br>
              <a:rPr lang="en-US" sz="1800" dirty="0">
                <a:latin typeface="Times New Roman" panose="02020603050405020304" pitchFamily="18" charset="0"/>
                <a:ea typeface="Times New Roman" panose="02020603050405020304" pitchFamily="18" charset="0"/>
              </a:rPr>
            </a:br>
            <a:endParaRPr lang="en-US" sz="1800" dirty="0">
              <a:latin typeface="Times New Roman" panose="02020603050405020304" pitchFamily="18" charset="0"/>
              <a:ea typeface="Times New Roman" panose="02020603050405020304" pitchFamily="18" charset="0"/>
            </a:endParaRPr>
          </a:p>
          <a:p>
            <a:pPr marL="0" indent="0">
              <a:buFont typeface="Wingdings 2" panose="05020102010507070707" pitchFamily="18" charset="2"/>
              <a:buNone/>
            </a:pPr>
            <a:r>
              <a:rPr lang="en-US" sz="1800" dirty="0">
                <a:latin typeface="Times New Roman" panose="02020603050405020304" pitchFamily="18" charset="0"/>
                <a:ea typeface="Times New Roman" panose="02020603050405020304" pitchFamily="18" charset="0"/>
              </a:rPr>
              <a:t>Click on “Save”</a:t>
            </a:r>
            <a:endParaRPr lang="en-US" dirty="0"/>
          </a:p>
        </p:txBody>
      </p:sp>
    </p:spTree>
    <p:extLst>
      <p:ext uri="{BB962C8B-B14F-4D97-AF65-F5344CB8AC3E}">
        <p14:creationId xmlns:p14="http://schemas.microsoft.com/office/powerpoint/2010/main" val="369722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D95-7586-4797-B247-60CEC6A9BDE3}"/>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2.6  EXPORTING DATA FROM </a:t>
            </a:r>
            <a:r>
              <a:rPr lang="en-US" sz="2800" b="1" dirty="0" err="1">
                <a:effectLst/>
                <a:latin typeface="Arial" panose="020B0604020202020204" pitchFamily="34" charset="0"/>
                <a:ea typeface="Times New Roman" panose="02020603050405020304" pitchFamily="18" charset="0"/>
              </a:rPr>
              <a:t>microscan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labpro</a:t>
            </a:r>
            <a:endParaRPr lang="en-US" dirty="0"/>
          </a:p>
        </p:txBody>
      </p:sp>
      <p:sp>
        <p:nvSpPr>
          <p:cNvPr id="3" name="Content Placeholder 2">
            <a:extLst>
              <a:ext uri="{FF2B5EF4-FFF2-40B4-BE49-F238E27FC236}">
                <a16:creationId xmlns:a16="http://schemas.microsoft.com/office/drawing/2014/main" id="{B3A72556-DB16-4979-8C56-A06B0719BB2D}"/>
              </a:ext>
            </a:extLst>
          </p:cNvPr>
          <p:cNvSpPr>
            <a:spLocks noGrp="1"/>
          </p:cNvSpPr>
          <p:nvPr>
            <p:ph idx="1"/>
          </p:nvPr>
        </p:nvSpPr>
        <p:spPr>
          <a:xfrm>
            <a:off x="581192" y="2340864"/>
            <a:ext cx="5391905" cy="3634486"/>
          </a:xfrm>
        </p:spPr>
        <p:txBody>
          <a:bodyPr/>
          <a:lstStyle/>
          <a:p>
            <a:pPr marL="0" indent="0">
              <a:buNone/>
            </a:pPr>
            <a:r>
              <a:rPr lang="en-US" dirty="0"/>
              <a:t>Click on “Save” and Go back to the main Epidemiology screen.</a:t>
            </a:r>
          </a:p>
        </p:txBody>
      </p:sp>
      <p:pic>
        <p:nvPicPr>
          <p:cNvPr id="6146" name="Picture 2">
            <a:extLst>
              <a:ext uri="{FF2B5EF4-FFF2-40B4-BE49-F238E27FC236}">
                <a16:creationId xmlns:a16="http://schemas.microsoft.com/office/drawing/2014/main" id="{AB3909D2-BC21-41C9-AC63-22648A95A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905" y="2253769"/>
            <a:ext cx="54864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29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D95-7586-4797-B247-60CEC6A9BDE3}"/>
              </a:ext>
            </a:extLst>
          </p:cNvPr>
          <p:cNvSpPr>
            <a:spLocks noGrp="1"/>
          </p:cNvSpPr>
          <p:nvPr>
            <p:ph type="title"/>
          </p:nvPr>
        </p:nvSpPr>
        <p:spPr/>
        <p:txBody>
          <a:bodyPr/>
          <a:lstStyle/>
          <a:p>
            <a:r>
              <a:rPr lang="en-US" sz="2800" b="1" dirty="0">
                <a:effectLst/>
                <a:latin typeface="Arial" panose="020B0604020202020204" pitchFamily="34" charset="0"/>
                <a:ea typeface="Times New Roman" panose="02020603050405020304" pitchFamily="18" charset="0"/>
              </a:rPr>
              <a:t>PART 2.7  EXPORTING DATA FROM </a:t>
            </a:r>
            <a:r>
              <a:rPr lang="en-US" sz="2800" b="1" dirty="0" err="1">
                <a:effectLst/>
                <a:latin typeface="Arial" panose="020B0604020202020204" pitchFamily="34" charset="0"/>
                <a:ea typeface="Times New Roman" panose="02020603050405020304" pitchFamily="18" charset="0"/>
              </a:rPr>
              <a:t>microscan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labpro</a:t>
            </a:r>
            <a:endParaRPr lang="en-US" dirty="0"/>
          </a:p>
        </p:txBody>
      </p:sp>
      <p:pic>
        <p:nvPicPr>
          <p:cNvPr id="7170" name="Picture 2">
            <a:extLst>
              <a:ext uri="{FF2B5EF4-FFF2-40B4-BE49-F238E27FC236}">
                <a16:creationId xmlns:a16="http://schemas.microsoft.com/office/drawing/2014/main" id="{092AD0A9-FFA2-4F29-A21A-BEE221AB9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730" y="2266786"/>
            <a:ext cx="5452795" cy="363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4C6568F-1267-4F03-8D45-C18FD3033399}"/>
              </a:ext>
            </a:extLst>
          </p:cNvPr>
          <p:cNvSpPr txBox="1"/>
          <p:nvPr/>
        </p:nvSpPr>
        <p:spPr>
          <a:xfrm>
            <a:off x="186293" y="2471506"/>
            <a:ext cx="6093724" cy="923330"/>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Click on the small dot/triangle in the top right section of the “Stored Queries Tab”</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 Click on the + sign to create a new Query</a:t>
            </a:r>
            <a:endParaRPr lang="en-US" dirty="0"/>
          </a:p>
        </p:txBody>
      </p:sp>
    </p:spTree>
    <p:extLst>
      <p:ext uri="{BB962C8B-B14F-4D97-AF65-F5344CB8AC3E}">
        <p14:creationId xmlns:p14="http://schemas.microsoft.com/office/powerpoint/2010/main" val="2013098333"/>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3878</TotalTime>
  <Words>978</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Franklin Gothic Book</vt:lpstr>
      <vt:lpstr>Franklin Gothic Demi</vt:lpstr>
      <vt:lpstr>Times New Roman</vt:lpstr>
      <vt:lpstr>Verdana</vt:lpstr>
      <vt:lpstr>Wingdings 2</vt:lpstr>
      <vt:lpstr>DividendVTI</vt:lpstr>
      <vt:lpstr>baclink data import module</vt:lpstr>
      <vt:lpstr>BacLink Tutorial – Exporting data from Microscan LabPro</vt:lpstr>
      <vt:lpstr>PART 2.1  EXPORTING DATA FROM Microscan Labpro</vt:lpstr>
      <vt:lpstr>PART 2.2 EXPORTING DATA FROM microscan labpro</vt:lpstr>
      <vt:lpstr>PART 2.3  EXPORTING DATA FROM microscan labpro</vt:lpstr>
      <vt:lpstr>PART 2.4  EXPORTING DATA FROM microscan labpro</vt:lpstr>
      <vt:lpstr>PART 2.5  EXPORTING DATA FROM microscan labpro</vt:lpstr>
      <vt:lpstr>PART 2.6  EXPORTING DATA FROM microscan labpro</vt:lpstr>
      <vt:lpstr>PART 2.7  EXPORTING DATA FROM microscan labpro</vt:lpstr>
      <vt:lpstr>PART 2.8  EXPORTING DATA FROM microscan labpro</vt:lpstr>
      <vt:lpstr>PART 2.9  EXPORTING DATA FROM microscan labpro</vt:lpstr>
      <vt:lpstr>PART 2.10  EXPORTING DATA FROM microscan labpro</vt:lpstr>
      <vt:lpstr>PART 2.11  EXPORTING DATA FROM microscan labpro</vt:lpstr>
      <vt:lpstr>PART 2.12  EXPORTING DATA FROM microscan labpro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94</cp:revision>
  <dcterms:created xsi:type="dcterms:W3CDTF">2022-05-03T12:07:18Z</dcterms:created>
  <dcterms:modified xsi:type="dcterms:W3CDTF">2022-08-20T19:49:55Z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